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86" r:id="rId17"/>
    <p:sldId id="287" r:id="rId18"/>
    <p:sldId id="271" r:id="rId19"/>
    <p:sldId id="272" r:id="rId20"/>
    <p:sldId id="273" r:id="rId21"/>
    <p:sldId id="274" r:id="rId22"/>
    <p:sldId id="275" r:id="rId23"/>
    <p:sldId id="276" r:id="rId24"/>
    <p:sldId id="277" r:id="rId25"/>
    <p:sldId id="278" r:id="rId26"/>
    <p:sldId id="279" r:id="rId27"/>
    <p:sldId id="280" r:id="rId28"/>
    <p:sldId id="285" r:id="rId29"/>
    <p:sldId id="281" r:id="rId30"/>
    <p:sldId id="282" r:id="rId31"/>
    <p:sldId id="283" r:id="rId32"/>
    <p:sldId id="289" r:id="rId33"/>
    <p:sldId id="290" r:id="rId34"/>
    <p:sldId id="284" r:id="rId35"/>
    <p:sldId id="288" r:id="rId36"/>
  </p:sldIdLst>
  <p:sldSz cx="12193588"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55" autoAdjust="0"/>
    <p:restoredTop sz="94681" autoAdjust="0"/>
  </p:normalViewPr>
  <p:slideViewPr>
    <p:cSldViewPr snapToGrid="0" snapToObjects="1">
      <p:cViewPr varScale="1">
        <p:scale>
          <a:sx n="136" d="100"/>
          <a:sy n="136" d="100"/>
        </p:scale>
        <p:origin x="496" y="192"/>
      </p:cViewPr>
      <p:guideLst>
        <p:guide orient="horz" pos="2160"/>
        <p:guide pos="3841"/>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12F4FF-4F50-454D-8DD3-BB9CB4BD67A7}" type="datetimeFigureOut">
              <a:rPr lang="en-US" smtClean="0"/>
              <a:t>9/17/24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EF8F35-6EAA-1043-99DA-BA07B2A1DC14}" type="slidenum">
              <a:rPr lang="en-US" smtClean="0"/>
              <a:t>‹#›</a:t>
            </a:fld>
            <a:endParaRPr lang="en-US"/>
          </a:p>
        </p:txBody>
      </p:sp>
    </p:spTree>
    <p:extLst>
      <p:ext uri="{BB962C8B-B14F-4D97-AF65-F5344CB8AC3E}">
        <p14:creationId xmlns:p14="http://schemas.microsoft.com/office/powerpoint/2010/main" val="3916268799"/>
      </p:ext>
    </p:extLst>
  </p:cSld>
  <p:clrMap bg1="lt1" tx1="dk1" bg2="lt2" tx2="dk2" accent1="accent1" accent2="accent2" accent3="accent3" accent4="accent4" accent5="accent5" accent6="accent6" hlink="hlink" folHlink="folHlink"/>
  <p:notesStyle>
    <a:lvl1pPr marL="0" algn="l" defTabSz="1219261" rtl="0" eaLnBrk="1" latinLnBrk="0" hangingPunct="1">
      <a:defRPr sz="1600" kern="1200">
        <a:solidFill>
          <a:schemeClr val="tx1"/>
        </a:solidFill>
        <a:latin typeface="+mn-lt"/>
        <a:ea typeface="+mn-ea"/>
        <a:cs typeface="+mn-cs"/>
      </a:defRPr>
    </a:lvl1pPr>
    <a:lvl2pPr marL="609630" algn="l" defTabSz="1219261" rtl="0" eaLnBrk="1" latinLnBrk="0" hangingPunct="1">
      <a:defRPr sz="1600" kern="1200">
        <a:solidFill>
          <a:schemeClr val="tx1"/>
        </a:solidFill>
        <a:latin typeface="+mn-lt"/>
        <a:ea typeface="+mn-ea"/>
        <a:cs typeface="+mn-cs"/>
      </a:defRPr>
    </a:lvl2pPr>
    <a:lvl3pPr marL="1219261" algn="l" defTabSz="1219261" rtl="0" eaLnBrk="1" latinLnBrk="0" hangingPunct="1">
      <a:defRPr sz="1600" kern="1200">
        <a:solidFill>
          <a:schemeClr val="tx1"/>
        </a:solidFill>
        <a:latin typeface="+mn-lt"/>
        <a:ea typeface="+mn-ea"/>
        <a:cs typeface="+mn-cs"/>
      </a:defRPr>
    </a:lvl3pPr>
    <a:lvl4pPr marL="1828891" algn="l" defTabSz="1219261" rtl="0" eaLnBrk="1" latinLnBrk="0" hangingPunct="1">
      <a:defRPr sz="1600" kern="1200">
        <a:solidFill>
          <a:schemeClr val="tx1"/>
        </a:solidFill>
        <a:latin typeface="+mn-lt"/>
        <a:ea typeface="+mn-ea"/>
        <a:cs typeface="+mn-cs"/>
      </a:defRPr>
    </a:lvl4pPr>
    <a:lvl5pPr marL="2438522" algn="l" defTabSz="1219261" rtl="0" eaLnBrk="1" latinLnBrk="0" hangingPunct="1">
      <a:defRPr sz="1600" kern="1200">
        <a:solidFill>
          <a:schemeClr val="tx1"/>
        </a:solidFill>
        <a:latin typeface="+mn-lt"/>
        <a:ea typeface="+mn-ea"/>
        <a:cs typeface="+mn-cs"/>
      </a:defRPr>
    </a:lvl5pPr>
    <a:lvl6pPr marL="3048152" algn="l" defTabSz="1219261" rtl="0" eaLnBrk="1" latinLnBrk="0" hangingPunct="1">
      <a:defRPr sz="1600" kern="1200">
        <a:solidFill>
          <a:schemeClr val="tx1"/>
        </a:solidFill>
        <a:latin typeface="+mn-lt"/>
        <a:ea typeface="+mn-ea"/>
        <a:cs typeface="+mn-cs"/>
      </a:defRPr>
    </a:lvl6pPr>
    <a:lvl7pPr marL="3657783" algn="l" defTabSz="1219261" rtl="0" eaLnBrk="1" latinLnBrk="0" hangingPunct="1">
      <a:defRPr sz="1600" kern="1200">
        <a:solidFill>
          <a:schemeClr val="tx1"/>
        </a:solidFill>
        <a:latin typeface="+mn-lt"/>
        <a:ea typeface="+mn-ea"/>
        <a:cs typeface="+mn-cs"/>
      </a:defRPr>
    </a:lvl7pPr>
    <a:lvl8pPr marL="4267413" algn="l" defTabSz="1219261" rtl="0" eaLnBrk="1" latinLnBrk="0" hangingPunct="1">
      <a:defRPr sz="1600" kern="1200">
        <a:solidFill>
          <a:schemeClr val="tx1"/>
        </a:solidFill>
        <a:latin typeface="+mn-lt"/>
        <a:ea typeface="+mn-ea"/>
        <a:cs typeface="+mn-cs"/>
      </a:defRPr>
    </a:lvl8pPr>
    <a:lvl9pPr marL="4877044" algn="l" defTabSz="1219261"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EF8F35-6EAA-1043-99DA-BA07B2A1DC14}" type="slidenum">
              <a:rPr lang="en-US" smtClean="0"/>
              <a:t>1</a:t>
            </a:fld>
            <a:endParaRPr lang="en-US"/>
          </a:p>
        </p:txBody>
      </p:sp>
    </p:spTree>
    <p:extLst>
      <p:ext uri="{BB962C8B-B14F-4D97-AF65-F5344CB8AC3E}">
        <p14:creationId xmlns:p14="http://schemas.microsoft.com/office/powerpoint/2010/main" val="2890075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EF8F35-6EAA-1043-99DA-BA07B2A1DC14}" type="slidenum">
              <a:rPr lang="en-US" smtClean="0"/>
              <a:t>3</a:t>
            </a:fld>
            <a:endParaRPr lang="en-US"/>
          </a:p>
        </p:txBody>
      </p:sp>
    </p:spTree>
    <p:extLst>
      <p:ext uri="{BB962C8B-B14F-4D97-AF65-F5344CB8AC3E}">
        <p14:creationId xmlns:p14="http://schemas.microsoft.com/office/powerpoint/2010/main" val="5373008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Pause for questions </a:t>
            </a:r>
          </a:p>
        </p:txBody>
      </p:sp>
      <p:sp>
        <p:nvSpPr>
          <p:cNvPr id="4" name="Slide Number Placeholder 3"/>
          <p:cNvSpPr>
            <a:spLocks noGrp="1"/>
          </p:cNvSpPr>
          <p:nvPr>
            <p:ph type="sldNum" sz="quarter" idx="5"/>
          </p:nvPr>
        </p:nvSpPr>
        <p:spPr/>
        <p:txBody>
          <a:bodyPr/>
          <a:lstStyle/>
          <a:p>
            <a:fld id="{CCEF8F35-6EAA-1043-99DA-BA07B2A1DC14}" type="slidenum">
              <a:rPr lang="en-US" smtClean="0"/>
              <a:t>7</a:t>
            </a:fld>
            <a:endParaRPr lang="en-US"/>
          </a:p>
        </p:txBody>
      </p:sp>
    </p:spTree>
    <p:extLst>
      <p:ext uri="{BB962C8B-B14F-4D97-AF65-F5344CB8AC3E}">
        <p14:creationId xmlns:p14="http://schemas.microsoft.com/office/powerpoint/2010/main" val="5434935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EF8F35-6EAA-1043-99DA-BA07B2A1DC14}" type="slidenum">
              <a:rPr lang="en-US" smtClean="0"/>
              <a:t>27</a:t>
            </a:fld>
            <a:endParaRPr lang="en-US"/>
          </a:p>
        </p:txBody>
      </p:sp>
    </p:spTree>
    <p:extLst>
      <p:ext uri="{BB962C8B-B14F-4D97-AF65-F5344CB8AC3E}">
        <p14:creationId xmlns:p14="http://schemas.microsoft.com/office/powerpoint/2010/main" val="15606342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EF8F35-6EAA-1043-99DA-BA07B2A1DC14}" type="slidenum">
              <a:rPr lang="en-US" smtClean="0"/>
              <a:t>31</a:t>
            </a:fld>
            <a:endParaRPr lang="en-US"/>
          </a:p>
        </p:txBody>
      </p:sp>
    </p:spTree>
    <p:extLst>
      <p:ext uri="{BB962C8B-B14F-4D97-AF65-F5344CB8AC3E}">
        <p14:creationId xmlns:p14="http://schemas.microsoft.com/office/powerpoint/2010/main" val="1228882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C237D4-78AD-3FBA-8468-C6998F8717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6EA878-294F-ECB9-08D6-CD105618738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F767D1-F266-DB0B-99BC-AFA5F29011F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4ABA027-0F41-E9EA-DD22-FD8EB22E0BCC}"/>
              </a:ext>
            </a:extLst>
          </p:cNvPr>
          <p:cNvSpPr>
            <a:spLocks noGrp="1"/>
          </p:cNvSpPr>
          <p:nvPr>
            <p:ph type="sldNum" sz="quarter" idx="5"/>
          </p:nvPr>
        </p:nvSpPr>
        <p:spPr/>
        <p:txBody>
          <a:bodyPr/>
          <a:lstStyle/>
          <a:p>
            <a:fld id="{CCEF8F35-6EAA-1043-99DA-BA07B2A1DC14}" type="slidenum">
              <a:rPr lang="en-US" smtClean="0"/>
              <a:t>32</a:t>
            </a:fld>
            <a:endParaRPr lang="en-US"/>
          </a:p>
        </p:txBody>
      </p:sp>
    </p:spTree>
    <p:extLst>
      <p:ext uri="{BB962C8B-B14F-4D97-AF65-F5344CB8AC3E}">
        <p14:creationId xmlns:p14="http://schemas.microsoft.com/office/powerpoint/2010/main" val="3669630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A2C29C-B30A-10DD-5026-E9F38C5D4F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5DCABA-882F-D17E-E00B-A4E5E3D675B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0BB539-7CF1-30B9-269E-20BA73BD15B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E99785D-8A71-82A5-B83E-5AD847B70BAD}"/>
              </a:ext>
            </a:extLst>
          </p:cNvPr>
          <p:cNvSpPr>
            <a:spLocks noGrp="1"/>
          </p:cNvSpPr>
          <p:nvPr>
            <p:ph type="sldNum" sz="quarter" idx="5"/>
          </p:nvPr>
        </p:nvSpPr>
        <p:spPr/>
        <p:txBody>
          <a:bodyPr/>
          <a:lstStyle/>
          <a:p>
            <a:fld id="{CCEF8F35-6EAA-1043-99DA-BA07B2A1DC14}" type="slidenum">
              <a:rPr lang="en-US" smtClean="0"/>
              <a:t>33</a:t>
            </a:fld>
            <a:endParaRPr lang="en-US"/>
          </a:p>
        </p:txBody>
      </p:sp>
    </p:spTree>
    <p:extLst>
      <p:ext uri="{BB962C8B-B14F-4D97-AF65-F5344CB8AC3E}">
        <p14:creationId xmlns:p14="http://schemas.microsoft.com/office/powerpoint/2010/main" val="3096605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409" y="2386744"/>
            <a:ext cx="8992771"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545" y="4352544"/>
            <a:ext cx="6802498"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241EB5C9-1307-BA42-ABA2-0BC069CD8E7F}" type="datetimeFigureOut">
              <a:rPr lang="en-US" smtClean="0"/>
              <a:t>9/17/24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51880292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1EB5C9-1307-BA42-ABA2-0BC069CD8E7F}" type="datetimeFigureOut">
              <a:rPr lang="en-US" smtClean="0"/>
              <a:t>9/17/24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7356351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4239" y="937260"/>
            <a:ext cx="1298777"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427" y="937260"/>
            <a:ext cx="6199296"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1EB5C9-1307-BA42-ABA2-0BC069CD8E7F}" type="datetimeFigureOut">
              <a:rPr lang="en-US" smtClean="0"/>
              <a:t>9/17/24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521168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1EB5C9-1307-BA42-ABA2-0BC069CD8E7F}" type="datetimeFigureOut">
              <a:rPr lang="en-US" smtClean="0"/>
              <a:t>9/17/24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87386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409" y="2386744"/>
            <a:ext cx="8992771"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545" y="4352465"/>
            <a:ext cx="6802498"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241EB5C9-1307-BA42-ABA2-0BC069CD8E7F}" type="datetimeFigureOut">
              <a:rPr lang="en-US" smtClean="0"/>
              <a:t>9/17/24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8224377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2119" y="2638044"/>
            <a:ext cx="427232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9141" y="2638044"/>
            <a:ext cx="4270803"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241EB5C9-1307-BA42-ABA2-0BC069CD8E7F}" type="datetimeFigureOut">
              <a:rPr lang="en-US" smtClean="0"/>
              <a:t>9/17/24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811409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642" y="2313434"/>
            <a:ext cx="4270804"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642" y="3143250"/>
            <a:ext cx="4270804"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9142" y="3143250"/>
            <a:ext cx="4254038"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9142" y="2313434"/>
            <a:ext cx="4270804"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241EB5C9-1307-BA42-ABA2-0BC069CD8E7F}" type="datetimeFigureOut">
              <a:rPr lang="en-US" smtClean="0"/>
              <a:t>9/17/24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850777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1EB5C9-1307-BA42-ABA2-0BC069CD8E7F}" type="datetimeFigureOut">
              <a:rPr lang="en-US" smtClean="0"/>
              <a:t>9/17/24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3189318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9/17/24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459845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79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777" y="2243829"/>
            <a:ext cx="4487240"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958" y="804672"/>
            <a:ext cx="4816467"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713" y="3549918"/>
            <a:ext cx="3795254"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241EB5C9-1307-BA42-ABA2-0BC069CD8E7F}" type="datetimeFigureOut">
              <a:rPr lang="en-US" smtClean="0"/>
              <a:t>9/17/24</a:t>
            </a:fld>
            <a:endParaRPr lang="en-US"/>
          </a:p>
        </p:txBody>
      </p:sp>
      <p:sp>
        <p:nvSpPr>
          <p:cNvPr id="10" name="Footer Placeholder 9"/>
          <p:cNvSpPr>
            <a:spLocks noGrp="1"/>
          </p:cNvSpPr>
          <p:nvPr>
            <p:ph type="ftr" sz="quarter" idx="11"/>
          </p:nvPr>
        </p:nvSpPr>
        <p:spPr>
          <a:xfrm>
            <a:off x="804777" y="6236208"/>
            <a:ext cx="5125465"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587799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1" y="0"/>
            <a:ext cx="60967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629" y="2243828"/>
            <a:ext cx="4495583"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6793" y="0"/>
            <a:ext cx="6102892"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713" y="3549918"/>
            <a:ext cx="3795254"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241EB5C9-1307-BA42-ABA2-0BC069CD8E7F}" type="datetimeFigureOut">
              <a:rPr lang="en-US" smtClean="0"/>
              <a:t>9/17/24</a:t>
            </a:fld>
            <a:endParaRPr lang="en-US"/>
          </a:p>
        </p:txBody>
      </p:sp>
      <p:sp>
        <p:nvSpPr>
          <p:cNvPr id="9" name="Footer Placeholder 8"/>
          <p:cNvSpPr>
            <a:spLocks noGrp="1"/>
          </p:cNvSpPr>
          <p:nvPr>
            <p:ph type="ftr" sz="quarter" idx="11"/>
          </p:nvPr>
        </p:nvSpPr>
        <p:spPr>
          <a:xfrm>
            <a:off x="804777" y="6236208"/>
            <a:ext cx="5125465"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380122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427" y="964692"/>
            <a:ext cx="773073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427" y="2638045"/>
            <a:ext cx="7730735"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2448" y="6238816"/>
            <a:ext cx="2754105"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241EB5C9-1307-BA42-ABA2-0BC069CD8E7F}" type="datetimeFigureOut">
              <a:rPr lang="en-US" smtClean="0"/>
              <a:t>9/17/24</a:t>
            </a:fld>
            <a:endParaRPr lang="en-US"/>
          </a:p>
        </p:txBody>
      </p:sp>
      <p:sp>
        <p:nvSpPr>
          <p:cNvPr id="5" name="Footer Placeholder 4"/>
          <p:cNvSpPr>
            <a:spLocks noGrp="1"/>
          </p:cNvSpPr>
          <p:nvPr>
            <p:ph type="ftr" sz="quarter" idx="3"/>
          </p:nvPr>
        </p:nvSpPr>
        <p:spPr>
          <a:xfrm>
            <a:off x="1600409" y="6236208"/>
            <a:ext cx="5901958"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60323" y="6217920"/>
            <a:ext cx="365808"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1912267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hyperlink" Target="https://github.com/ocean-tracking-network/glatos"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ycphs.github.io/openxlsx/index.html"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support.vemco.com/s/downloads" TargetMode="External"/><Relationship Id="rId2" Type="http://schemas.openxmlformats.org/officeDocument/2006/relationships/hyperlink" Target="https://fathomcentral.com/signin"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ycphs.github.io/openxlsx/index.html"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blog.benjaminhlina.com/posts/post-with-code/detection-efficiency/" TargetMode="External"/><Relationship Id="rId2" Type="http://schemas.openxmlformats.org/officeDocument/2006/relationships/hyperlink" Target="https://github.com/benjaminhlina/glatos-detection-efficiency"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fathomcentral.com/signi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support.vemco.com/s/download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gplot2.tidyverse.org/" TargetMode="External"/><Relationship Id="rId7" Type="http://schemas.openxmlformats.org/officeDocument/2006/relationships/hyperlink" Target="https://github.com/ocean-tracking-network/glatos" TargetMode="External"/><Relationship Id="rId2" Type="http://schemas.openxmlformats.org/officeDocument/2006/relationships/hyperlink" Target="https://dplyr.tidyverse.org/" TargetMode="External"/><Relationship Id="rId1" Type="http://schemas.openxmlformats.org/officeDocument/2006/relationships/slideLayout" Target="../slideLayouts/slideLayout2.xml"/><Relationship Id="rId6" Type="http://schemas.openxmlformats.org/officeDocument/2006/relationships/hyperlink" Target="https://r-spatial.github.io/sf/" TargetMode="External"/><Relationship Id="rId5" Type="http://schemas.openxmlformats.org/officeDocument/2006/relationships/hyperlink" Target="https://purrr.tidyverse.org/" TargetMode="External"/><Relationship Id="rId4" Type="http://schemas.openxmlformats.org/officeDocument/2006/relationships/hyperlink" Target="https://r-spatial.github.io/mapview/"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E3759DD-698F-4D3A-AF4C-5E44527D3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3587" cy="491851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600408" y="3837960"/>
            <a:ext cx="8992771" cy="1264762"/>
          </a:xfrm>
        </p:spPr>
        <p:txBody>
          <a:bodyPr>
            <a:normAutofit/>
          </a:bodyPr>
          <a:lstStyle/>
          <a:p>
            <a:r>
              <a:rPr lang="en-US" sz="3200"/>
              <a:t>Estimating Detection </a:t>
            </a:r>
            <a:br>
              <a:rPr lang="en-US" sz="3200"/>
            </a:br>
            <a:r>
              <a:rPr lang="en-US" sz="3200"/>
              <a:t>Efficiency - Workshop</a:t>
            </a:r>
            <a:endParaRPr lang="en-CA" sz="3200"/>
          </a:p>
        </p:txBody>
      </p:sp>
      <p:sp>
        <p:nvSpPr>
          <p:cNvPr id="3" name="Subtitle 2"/>
          <p:cNvSpPr>
            <a:spLocks noGrp="1"/>
          </p:cNvSpPr>
          <p:nvPr>
            <p:ph type="subTitle" idx="1"/>
          </p:nvPr>
        </p:nvSpPr>
        <p:spPr>
          <a:xfrm>
            <a:off x="2695545" y="5138212"/>
            <a:ext cx="6802498" cy="1100645"/>
          </a:xfrm>
        </p:spPr>
        <p:txBody>
          <a:bodyPr>
            <a:noAutofit/>
          </a:bodyPr>
          <a:lstStyle/>
          <a:p>
            <a:pPr>
              <a:lnSpc>
                <a:spcPct val="90000"/>
              </a:lnSpc>
            </a:pPr>
            <a:r>
              <a:rPr lang="en-CA" sz="1700" dirty="0"/>
              <a:t>Benjamin L. Hlina, PhD </a:t>
            </a:r>
          </a:p>
          <a:p>
            <a:pPr>
              <a:lnSpc>
                <a:spcPct val="90000"/>
              </a:lnSpc>
            </a:pPr>
            <a:r>
              <a:rPr lang="en-CA" sz="1700" dirty="0"/>
              <a:t>Great Lakes Institute of Research, University of Windsor</a:t>
            </a:r>
          </a:p>
        </p:txBody>
      </p:sp>
      <p:pic>
        <p:nvPicPr>
          <p:cNvPr id="13" name="Picture 12" descr="A picture containing icon&#10;&#10;Description automatically generated">
            <a:extLst>
              <a:ext uri="{FF2B5EF4-FFF2-40B4-BE49-F238E27FC236}">
                <a16:creationId xmlns:a16="http://schemas.microsoft.com/office/drawing/2014/main" id="{94B4053D-0551-B994-4324-B60D8EF0A885}"/>
              </a:ext>
            </a:extLst>
          </p:cNvPr>
          <p:cNvPicPr>
            <a:picLocks noChangeAspect="1"/>
          </p:cNvPicPr>
          <p:nvPr/>
        </p:nvPicPr>
        <p:blipFill>
          <a:blip r:embed="rId3"/>
          <a:stretch>
            <a:fillRect/>
          </a:stretch>
        </p:blipFill>
        <p:spPr>
          <a:xfrm>
            <a:off x="5546472" y="5818400"/>
            <a:ext cx="1100645" cy="1100645"/>
          </a:xfrm>
          <a:prstGeom prst="rect">
            <a:avLst/>
          </a:prstGeom>
        </p:spPr>
      </p:pic>
      <p:pic>
        <p:nvPicPr>
          <p:cNvPr id="18" name="Picture 17" descr="A group of floats tied to a rope&#10;&#10;Description automatically generated">
            <a:extLst>
              <a:ext uri="{FF2B5EF4-FFF2-40B4-BE49-F238E27FC236}">
                <a16:creationId xmlns:a16="http://schemas.microsoft.com/office/drawing/2014/main" id="{38A532D7-4B38-191D-5A98-410FB7936DA6}"/>
              </a:ext>
            </a:extLst>
          </p:cNvPr>
          <p:cNvPicPr>
            <a:picLocks noChangeAspect="1"/>
          </p:cNvPicPr>
          <p:nvPr/>
        </p:nvPicPr>
        <p:blipFill>
          <a:blip r:embed="rId4"/>
          <a:stretch>
            <a:fillRect/>
          </a:stretch>
        </p:blipFill>
        <p:spPr>
          <a:xfrm>
            <a:off x="5028438" y="105365"/>
            <a:ext cx="2723314" cy="3631086"/>
          </a:xfrm>
          <a:prstGeom prst="rect">
            <a:avLst/>
          </a:prstGeom>
        </p:spPr>
      </p:pic>
      <p:pic>
        <p:nvPicPr>
          <p:cNvPr id="20" name="Picture 19" descr="A body of water with fog and a boat in the distance&#10;&#10;Description automatically generated">
            <a:extLst>
              <a:ext uri="{FF2B5EF4-FFF2-40B4-BE49-F238E27FC236}">
                <a16:creationId xmlns:a16="http://schemas.microsoft.com/office/drawing/2014/main" id="{9E664E73-44F3-19E7-2D09-A6EFFA46AAF9}"/>
              </a:ext>
            </a:extLst>
          </p:cNvPr>
          <p:cNvPicPr>
            <a:picLocks noChangeAspect="1"/>
          </p:cNvPicPr>
          <p:nvPr/>
        </p:nvPicPr>
        <p:blipFill>
          <a:blip r:embed="rId5"/>
          <a:stretch>
            <a:fillRect/>
          </a:stretch>
        </p:blipFill>
        <p:spPr>
          <a:xfrm>
            <a:off x="1600408" y="616920"/>
            <a:ext cx="2971800" cy="3119531"/>
          </a:xfrm>
          <a:prstGeom prst="rect">
            <a:avLst/>
          </a:prstGeom>
        </p:spPr>
      </p:pic>
      <p:pic>
        <p:nvPicPr>
          <p:cNvPr id="23" name="Picture 22" descr="A boat on the water&#10;&#10;Description automatically generated">
            <a:extLst>
              <a:ext uri="{FF2B5EF4-FFF2-40B4-BE49-F238E27FC236}">
                <a16:creationId xmlns:a16="http://schemas.microsoft.com/office/drawing/2014/main" id="{0087EDA1-F79C-9D8D-D77A-E0279E31A187}"/>
              </a:ext>
            </a:extLst>
          </p:cNvPr>
          <p:cNvPicPr>
            <a:picLocks noChangeAspect="1"/>
          </p:cNvPicPr>
          <p:nvPr/>
        </p:nvPicPr>
        <p:blipFill>
          <a:blip r:embed="rId6"/>
          <a:stretch>
            <a:fillRect/>
          </a:stretch>
        </p:blipFill>
        <p:spPr>
          <a:xfrm>
            <a:off x="8254181" y="634608"/>
            <a:ext cx="2326382" cy="310184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Example dataset</a:t>
            </a:r>
          </a:p>
        </p:txBody>
      </p:sp>
      <p:sp>
        <p:nvSpPr>
          <p:cNvPr id="3" name="Content Placeholder 2"/>
          <p:cNvSpPr>
            <a:spLocks noGrp="1"/>
          </p:cNvSpPr>
          <p:nvPr>
            <p:ph idx="1"/>
          </p:nvPr>
        </p:nvSpPr>
        <p:spPr>
          <a:xfrm>
            <a:off x="0" y="2153413"/>
            <a:ext cx="12193587" cy="4704588"/>
          </a:xfrm>
        </p:spPr>
        <p:txBody>
          <a:bodyPr>
            <a:noAutofit/>
          </a:bodyPr>
          <a:lstStyle/>
          <a:p>
            <a:pPr lvl="0"/>
            <a:r>
              <a:rPr sz="2000" dirty="0"/>
              <a:t>We will work with the example data set in </a:t>
            </a:r>
            <a:r>
              <a:rPr sz="2000" dirty="0">
                <a:hlinkClick r:id="rId2"/>
              </a:rPr>
              <a:t>{glatos}</a:t>
            </a:r>
            <a:r>
              <a:rPr sz="2000" dirty="0"/>
              <a:t> but the receiver deployment data will need to be in a table format or as sf object.</a:t>
            </a:r>
            <a:br>
              <a:rPr lang="en-CA" sz="2000" dirty="0"/>
            </a:br>
            <a:endParaRPr sz="2000" dirty="0"/>
          </a:p>
          <a:p>
            <a:pPr indent="0">
              <a:buNone/>
            </a:pPr>
            <a:r>
              <a:rPr sz="2000" dirty="0">
                <a:solidFill>
                  <a:srgbClr val="5E5E5E"/>
                </a:solidFill>
                <a:latin typeface="Courier"/>
              </a:rPr>
              <a:t># get path to example </a:t>
            </a:r>
            <a:r>
              <a:rPr sz="2000" dirty="0" err="1">
                <a:solidFill>
                  <a:srgbClr val="5E5E5E"/>
                </a:solidFill>
                <a:latin typeface="Courier"/>
              </a:rPr>
              <a:t>receiver_locations</a:t>
            </a:r>
            <a:r>
              <a:rPr sz="2000" dirty="0">
                <a:solidFill>
                  <a:srgbClr val="5E5E5E"/>
                </a:solidFill>
                <a:latin typeface="Courier"/>
              </a:rPr>
              <a:t> file</a:t>
            </a:r>
            <a:br>
              <a:rPr sz="2000" dirty="0"/>
            </a:br>
            <a:r>
              <a:rPr sz="2000" dirty="0" err="1">
                <a:solidFill>
                  <a:srgbClr val="003B4F"/>
                </a:solidFill>
                <a:latin typeface="Courier"/>
              </a:rPr>
              <a:t>rec_file</a:t>
            </a:r>
            <a:r>
              <a:rPr sz="2000" dirty="0">
                <a:solidFill>
                  <a:srgbClr val="003B4F"/>
                </a:solidFill>
                <a:latin typeface="Courier"/>
              </a:rPr>
              <a:t> &lt;- </a:t>
            </a:r>
            <a:r>
              <a:rPr sz="2000" dirty="0" err="1">
                <a:solidFill>
                  <a:srgbClr val="4758AB"/>
                </a:solidFill>
                <a:latin typeface="Courier"/>
              </a:rPr>
              <a:t>system.file</a:t>
            </a:r>
            <a:r>
              <a:rPr sz="2000" dirty="0">
                <a:solidFill>
                  <a:srgbClr val="003B4F"/>
                </a:solidFill>
                <a:latin typeface="Courier"/>
              </a:rPr>
              <a:t>(</a:t>
            </a:r>
            <a:r>
              <a:rPr sz="2000" dirty="0">
                <a:solidFill>
                  <a:srgbClr val="20794D"/>
                </a:solidFill>
                <a:latin typeface="Courier"/>
              </a:rPr>
              <a:t>"</a:t>
            </a:r>
            <a:r>
              <a:rPr sz="2000" dirty="0" err="1">
                <a:solidFill>
                  <a:srgbClr val="20794D"/>
                </a:solidFill>
                <a:latin typeface="Courier"/>
              </a:rPr>
              <a:t>extdata</a:t>
            </a:r>
            <a:r>
              <a:rPr sz="2000" dirty="0">
                <a:solidFill>
                  <a:srgbClr val="20794D"/>
                </a:solidFill>
                <a:latin typeface="Courier"/>
              </a:rPr>
              <a:t>"</a:t>
            </a:r>
            <a:r>
              <a:rPr sz="2000" dirty="0">
                <a:solidFill>
                  <a:srgbClr val="003B4F"/>
                </a:solidFill>
                <a:latin typeface="Courier"/>
              </a:rPr>
              <a:t>,</a:t>
            </a:r>
            <a:br>
              <a:rPr sz="2000" dirty="0"/>
            </a:br>
            <a:r>
              <a:rPr sz="2000" dirty="0">
                <a:solidFill>
                  <a:srgbClr val="003B4F"/>
                </a:solidFill>
                <a:latin typeface="Courier"/>
              </a:rPr>
              <a:t>  </a:t>
            </a:r>
            <a:r>
              <a:rPr sz="2000" dirty="0">
                <a:solidFill>
                  <a:srgbClr val="20794D"/>
                </a:solidFill>
                <a:latin typeface="Courier"/>
              </a:rPr>
              <a:t>"</a:t>
            </a:r>
            <a:r>
              <a:rPr sz="2000" dirty="0" err="1">
                <a:solidFill>
                  <a:srgbClr val="20794D"/>
                </a:solidFill>
                <a:latin typeface="Courier"/>
              </a:rPr>
              <a:t>sample_receivers.csv</a:t>
            </a:r>
            <a:r>
              <a:rPr sz="2000" dirty="0">
                <a:solidFill>
                  <a:srgbClr val="20794D"/>
                </a:solidFill>
                <a:latin typeface="Courier"/>
              </a:rPr>
              <a:t>"</a:t>
            </a:r>
            <a:r>
              <a:rPr sz="2000" dirty="0">
                <a:solidFill>
                  <a:srgbClr val="003B4F"/>
                </a:solidFill>
                <a:latin typeface="Courier"/>
              </a:rPr>
              <a:t>,</a:t>
            </a:r>
            <a:br>
              <a:rPr sz="2000" dirty="0"/>
            </a:br>
            <a:r>
              <a:rPr sz="2000" dirty="0">
                <a:solidFill>
                  <a:srgbClr val="003B4F"/>
                </a:solidFill>
                <a:latin typeface="Courier"/>
              </a:rPr>
              <a:t>  </a:t>
            </a:r>
            <a:r>
              <a:rPr sz="2000" dirty="0">
                <a:solidFill>
                  <a:srgbClr val="657422"/>
                </a:solidFill>
                <a:latin typeface="Courier"/>
              </a:rPr>
              <a:t>package =</a:t>
            </a:r>
            <a:r>
              <a:rPr sz="2000" dirty="0">
                <a:solidFill>
                  <a:srgbClr val="003B4F"/>
                </a:solidFill>
                <a:latin typeface="Courier"/>
              </a:rPr>
              <a:t> </a:t>
            </a:r>
            <a:r>
              <a:rPr sz="2000" dirty="0">
                <a:solidFill>
                  <a:srgbClr val="20794D"/>
                </a:solidFill>
                <a:latin typeface="Courier"/>
              </a:rPr>
              <a:t>"</a:t>
            </a:r>
            <a:r>
              <a:rPr sz="2000" dirty="0" err="1">
                <a:solidFill>
                  <a:srgbClr val="20794D"/>
                </a:solidFill>
                <a:latin typeface="Courier"/>
              </a:rPr>
              <a:t>glatos</a:t>
            </a:r>
            <a:r>
              <a:rPr sz="2000" dirty="0">
                <a:solidFill>
                  <a:srgbClr val="20794D"/>
                </a:solidFill>
                <a:latin typeface="Courier"/>
              </a:rPr>
              <a:t>"</a:t>
            </a:r>
            <a:br>
              <a:rPr sz="2000" dirty="0"/>
            </a:br>
            <a:r>
              <a:rPr sz="2000" dirty="0">
                <a:solidFill>
                  <a:srgbClr val="003B4F"/>
                </a:solidFill>
                <a:latin typeface="Courier"/>
              </a:rPr>
              <a:t>)</a:t>
            </a:r>
            <a:br>
              <a:rPr sz="2000" dirty="0"/>
            </a:br>
            <a:r>
              <a:rPr sz="2000" dirty="0">
                <a:solidFill>
                  <a:srgbClr val="5E5E5E"/>
                </a:solidFill>
                <a:latin typeface="Courier"/>
              </a:rPr>
              <a:t># note that code above is needed to find the example file</a:t>
            </a:r>
            <a:br>
              <a:rPr sz="2000" dirty="0"/>
            </a:br>
            <a:r>
              <a:rPr sz="2000" dirty="0">
                <a:solidFill>
                  <a:srgbClr val="5E5E5E"/>
                </a:solidFill>
                <a:latin typeface="Courier"/>
              </a:rPr>
              <a:t># for real </a:t>
            </a:r>
            <a:r>
              <a:rPr sz="2000" dirty="0" err="1">
                <a:solidFill>
                  <a:srgbClr val="5E5E5E"/>
                </a:solidFill>
                <a:latin typeface="Courier"/>
              </a:rPr>
              <a:t>glatos</a:t>
            </a:r>
            <a:r>
              <a:rPr sz="2000" dirty="0">
                <a:solidFill>
                  <a:srgbClr val="5E5E5E"/>
                </a:solidFill>
                <a:latin typeface="Courier"/>
              </a:rPr>
              <a:t> data</a:t>
            </a:r>
            <a:r>
              <a:rPr lang="en-CA" sz="2000" dirty="0">
                <a:solidFill>
                  <a:srgbClr val="5E5E5E"/>
                </a:solidFill>
                <a:latin typeface="Courier"/>
              </a:rPr>
              <a:t> use your data. </a:t>
            </a:r>
            <a:br>
              <a:rPr sz="2000" dirty="0"/>
            </a:br>
            <a:r>
              <a:rPr sz="2000" dirty="0" err="1">
                <a:solidFill>
                  <a:srgbClr val="003B4F"/>
                </a:solidFill>
                <a:latin typeface="Courier"/>
              </a:rPr>
              <a:t>rcv</a:t>
            </a:r>
            <a:r>
              <a:rPr sz="2000" dirty="0">
                <a:solidFill>
                  <a:srgbClr val="003B4F"/>
                </a:solidFill>
                <a:latin typeface="Courier"/>
              </a:rPr>
              <a:t> &lt;- </a:t>
            </a:r>
            <a:r>
              <a:rPr sz="2000" dirty="0" err="1">
                <a:solidFill>
                  <a:srgbClr val="4758AB"/>
                </a:solidFill>
                <a:latin typeface="Courier"/>
              </a:rPr>
              <a:t>read_glatos_receivers</a:t>
            </a:r>
            <a:r>
              <a:rPr sz="2000" dirty="0">
                <a:solidFill>
                  <a:srgbClr val="003B4F"/>
                </a:solidFill>
                <a:latin typeface="Courier"/>
              </a:rPr>
              <a:t>(</a:t>
            </a:r>
            <a:r>
              <a:rPr sz="2000" dirty="0" err="1">
                <a:solidFill>
                  <a:srgbClr val="003B4F"/>
                </a:solidFill>
                <a:latin typeface="Courier"/>
              </a:rPr>
              <a:t>rec_file</a:t>
            </a:r>
            <a:r>
              <a:rPr sz="2000" dirty="0">
                <a:solidFill>
                  <a:srgbClr val="003B4F"/>
                </a:solidFill>
                <a:latin typeface="Courier"/>
              </a:rPr>
              <a:t>)</a:t>
            </a:r>
            <a:br>
              <a:rPr sz="2000" dirty="0"/>
            </a:br>
            <a:br>
              <a:rPr sz="2000" dirty="0"/>
            </a:br>
            <a:r>
              <a:rPr sz="2000" dirty="0">
                <a:solidFill>
                  <a:srgbClr val="4758AB"/>
                </a:solidFill>
                <a:latin typeface="Courier"/>
              </a:rPr>
              <a:t>glimpse</a:t>
            </a:r>
            <a:r>
              <a:rPr sz="2000" dirty="0">
                <a:solidFill>
                  <a:srgbClr val="003B4F"/>
                </a:solidFill>
                <a:latin typeface="Courier"/>
              </a:rPr>
              <a:t>(</a:t>
            </a:r>
            <a:r>
              <a:rPr sz="2000" dirty="0" err="1">
                <a:solidFill>
                  <a:srgbClr val="003B4F"/>
                </a:solidFill>
                <a:latin typeface="Courier"/>
              </a:rPr>
              <a:t>rcv</a:t>
            </a:r>
            <a:r>
              <a:rPr sz="2000" dirty="0">
                <a:solidFill>
                  <a:srgbClr val="003B4F"/>
                </a:solidFill>
                <a:latin typeface="Courier"/>
              </a:rPr>
              <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Convert to </a:t>
            </a:r>
            <a:r>
              <a:rPr>
                <a:latin typeface="Courier"/>
              </a:rPr>
              <a:t>sf</a:t>
            </a:r>
            <a:r>
              <a:t> object</a:t>
            </a:r>
          </a:p>
        </p:txBody>
      </p:sp>
      <p:sp>
        <p:nvSpPr>
          <p:cNvPr id="3" name="Content Placeholder 2"/>
          <p:cNvSpPr>
            <a:spLocks noGrp="1"/>
          </p:cNvSpPr>
          <p:nvPr>
            <p:ph idx="1"/>
          </p:nvPr>
        </p:nvSpPr>
        <p:spPr>
          <a:xfrm>
            <a:off x="0" y="2153412"/>
            <a:ext cx="12193587" cy="4704587"/>
          </a:xfrm>
        </p:spPr>
        <p:txBody>
          <a:bodyPr>
            <a:normAutofit/>
          </a:bodyPr>
          <a:lstStyle/>
          <a:p>
            <a:pPr lvl="0"/>
            <a:r>
              <a:rPr sz="2000" dirty="0"/>
              <a:t>We will convert deployment data to a </a:t>
            </a:r>
            <a:r>
              <a:rPr sz="2000" dirty="0">
                <a:latin typeface="Courier"/>
              </a:rPr>
              <a:t>sf</a:t>
            </a:r>
            <a:r>
              <a:rPr sz="2000" dirty="0"/>
              <a:t> object and filter the data to only use the </a:t>
            </a:r>
            <a:r>
              <a:rPr sz="2000" dirty="0" err="1"/>
              <a:t>glatos</a:t>
            </a:r>
            <a:r>
              <a:rPr sz="2000" dirty="0"/>
              <a:t> array </a:t>
            </a:r>
            <a:r>
              <a:rPr sz="2000" dirty="0">
                <a:latin typeface="Courier"/>
              </a:rPr>
              <a:t>"OSC"</a:t>
            </a:r>
            <a:r>
              <a:rPr sz="2000" dirty="0"/>
              <a:t> for the example. You will not have to do the filtering when using your data but you will want to convert your receiver locations to a </a:t>
            </a:r>
            <a:r>
              <a:rPr sz="2000" dirty="0">
                <a:latin typeface="Courier"/>
              </a:rPr>
              <a:t>sf</a:t>
            </a:r>
            <a:r>
              <a:rPr sz="2000" dirty="0"/>
              <a:t> object and display using </a:t>
            </a:r>
            <a:r>
              <a:rPr sz="2000" dirty="0" err="1">
                <a:latin typeface="Courier"/>
              </a:rPr>
              <a:t>mapview</a:t>
            </a:r>
            <a:r>
              <a:rPr sz="2000" dirty="0">
                <a:latin typeface="Courier"/>
              </a:rPr>
              <a:t>()</a:t>
            </a:r>
            <a:r>
              <a:rPr sz="2000" dirty="0"/>
              <a:t>.</a:t>
            </a:r>
          </a:p>
          <a:p>
            <a:pPr indent="0">
              <a:buNone/>
            </a:pPr>
            <a:r>
              <a:rPr sz="2000" dirty="0" err="1">
                <a:solidFill>
                  <a:srgbClr val="003B4F"/>
                </a:solidFill>
                <a:latin typeface="Courier"/>
              </a:rPr>
              <a:t>rcv_osc_sf</a:t>
            </a:r>
            <a:r>
              <a:rPr sz="2000" dirty="0">
                <a:solidFill>
                  <a:srgbClr val="003B4F"/>
                </a:solidFill>
                <a:latin typeface="Courier"/>
              </a:rPr>
              <a:t> &lt;- </a:t>
            </a:r>
            <a:r>
              <a:rPr sz="2000" dirty="0" err="1">
                <a:solidFill>
                  <a:srgbClr val="003B4F"/>
                </a:solidFill>
                <a:latin typeface="Courier"/>
              </a:rPr>
              <a:t>rcv</a:t>
            </a:r>
            <a:r>
              <a:rPr sz="2000" dirty="0">
                <a:solidFill>
                  <a:srgbClr val="003B4F"/>
                </a:solidFill>
                <a:latin typeface="Courier"/>
              </a:rPr>
              <a:t> </a:t>
            </a:r>
            <a:r>
              <a:rPr sz="2000" dirty="0">
                <a:solidFill>
                  <a:srgbClr val="5E5E5E"/>
                </a:solidFill>
                <a:latin typeface="Courier"/>
              </a:rPr>
              <a:t>%&gt;%</a:t>
            </a:r>
            <a:br>
              <a:rPr sz="2000" dirty="0"/>
            </a:br>
            <a:r>
              <a:rPr sz="2000" dirty="0">
                <a:solidFill>
                  <a:srgbClr val="003B4F"/>
                </a:solidFill>
                <a:latin typeface="Courier"/>
              </a:rPr>
              <a:t>  </a:t>
            </a:r>
            <a:r>
              <a:rPr sz="2000" dirty="0" err="1">
                <a:solidFill>
                  <a:srgbClr val="4758AB"/>
                </a:solidFill>
                <a:latin typeface="Courier"/>
              </a:rPr>
              <a:t>st_as_sf</a:t>
            </a:r>
            <a:r>
              <a:rPr sz="2000" dirty="0">
                <a:solidFill>
                  <a:srgbClr val="003B4F"/>
                </a:solidFill>
                <a:latin typeface="Courier"/>
              </a:rPr>
              <a:t>(</a:t>
            </a:r>
            <a:br>
              <a:rPr sz="2000" dirty="0"/>
            </a:br>
            <a:r>
              <a:rPr sz="2000" dirty="0">
                <a:solidFill>
                  <a:srgbClr val="003B4F"/>
                </a:solidFill>
                <a:latin typeface="Courier"/>
              </a:rPr>
              <a:t>    </a:t>
            </a:r>
            <a:r>
              <a:rPr sz="2000" dirty="0">
                <a:solidFill>
                  <a:srgbClr val="657422"/>
                </a:solidFill>
                <a:latin typeface="Courier"/>
              </a:rPr>
              <a:t>coords =</a:t>
            </a:r>
            <a:r>
              <a:rPr sz="2000" dirty="0">
                <a:solidFill>
                  <a:srgbClr val="003B4F"/>
                </a:solidFill>
                <a:latin typeface="Courier"/>
              </a:rPr>
              <a:t> </a:t>
            </a:r>
            <a:r>
              <a:rPr sz="2000" dirty="0">
                <a:solidFill>
                  <a:srgbClr val="4758AB"/>
                </a:solidFill>
                <a:latin typeface="Courier"/>
              </a:rPr>
              <a:t>c</a:t>
            </a:r>
            <a:r>
              <a:rPr sz="2000" dirty="0">
                <a:solidFill>
                  <a:srgbClr val="003B4F"/>
                </a:solidFill>
                <a:latin typeface="Courier"/>
              </a:rPr>
              <a:t>(</a:t>
            </a:r>
            <a:r>
              <a:rPr sz="2000" dirty="0">
                <a:solidFill>
                  <a:srgbClr val="20794D"/>
                </a:solidFill>
                <a:latin typeface="Courier"/>
              </a:rPr>
              <a:t>"</a:t>
            </a:r>
            <a:r>
              <a:rPr sz="2000" dirty="0" err="1">
                <a:solidFill>
                  <a:srgbClr val="20794D"/>
                </a:solidFill>
                <a:latin typeface="Courier"/>
              </a:rPr>
              <a:t>deploy_long</a:t>
            </a:r>
            <a:r>
              <a:rPr sz="2000" dirty="0">
                <a:solidFill>
                  <a:srgbClr val="20794D"/>
                </a:solidFill>
                <a:latin typeface="Courier"/>
              </a:rPr>
              <a:t>"</a:t>
            </a:r>
            <a:r>
              <a:rPr sz="2000" dirty="0">
                <a:solidFill>
                  <a:srgbClr val="003B4F"/>
                </a:solidFill>
                <a:latin typeface="Courier"/>
              </a:rPr>
              <a:t>, </a:t>
            </a:r>
            <a:r>
              <a:rPr sz="2000" dirty="0">
                <a:solidFill>
                  <a:srgbClr val="20794D"/>
                </a:solidFill>
                <a:latin typeface="Courier"/>
              </a:rPr>
              <a:t>"</a:t>
            </a:r>
            <a:r>
              <a:rPr sz="2000" dirty="0" err="1">
                <a:solidFill>
                  <a:srgbClr val="20794D"/>
                </a:solidFill>
                <a:latin typeface="Courier"/>
              </a:rPr>
              <a:t>deploy_lat</a:t>
            </a:r>
            <a:r>
              <a:rPr sz="2000" dirty="0">
                <a:solidFill>
                  <a:srgbClr val="20794D"/>
                </a:solidFill>
                <a:latin typeface="Courier"/>
              </a:rPr>
              <a:t>"</a:t>
            </a:r>
            <a:r>
              <a:rPr sz="2000" dirty="0">
                <a:solidFill>
                  <a:srgbClr val="003B4F"/>
                </a:solidFill>
                <a:latin typeface="Courier"/>
              </a:rPr>
              <a:t>),</a:t>
            </a:r>
            <a:br>
              <a:rPr sz="2000" dirty="0"/>
            </a:br>
            <a:r>
              <a:rPr sz="2000" dirty="0">
                <a:solidFill>
                  <a:srgbClr val="003B4F"/>
                </a:solidFill>
                <a:latin typeface="Courier"/>
              </a:rPr>
              <a:t>    </a:t>
            </a:r>
            <a:r>
              <a:rPr sz="2000" dirty="0" err="1">
                <a:solidFill>
                  <a:srgbClr val="657422"/>
                </a:solidFill>
                <a:latin typeface="Courier"/>
              </a:rPr>
              <a:t>crs</a:t>
            </a:r>
            <a:r>
              <a:rPr sz="2000" dirty="0">
                <a:solidFill>
                  <a:srgbClr val="657422"/>
                </a:solidFill>
                <a:latin typeface="Courier"/>
              </a:rPr>
              <a:t> =</a:t>
            </a:r>
            <a:r>
              <a:rPr sz="2000" dirty="0">
                <a:solidFill>
                  <a:srgbClr val="003B4F"/>
                </a:solidFill>
                <a:latin typeface="Courier"/>
              </a:rPr>
              <a:t> </a:t>
            </a:r>
            <a:r>
              <a:rPr sz="2000" dirty="0">
                <a:solidFill>
                  <a:srgbClr val="AD0000"/>
                </a:solidFill>
                <a:latin typeface="Courier"/>
              </a:rPr>
              <a:t>4326</a:t>
            </a:r>
            <a:br>
              <a:rPr sz="2000" dirty="0"/>
            </a:br>
            <a:r>
              <a:rPr sz="2000" dirty="0">
                <a:solidFill>
                  <a:srgbClr val="003B4F"/>
                </a:solidFill>
                <a:latin typeface="Courier"/>
              </a:rPr>
              <a:t>  ) </a:t>
            </a:r>
            <a:r>
              <a:rPr sz="2000" dirty="0">
                <a:solidFill>
                  <a:srgbClr val="5E5E5E"/>
                </a:solidFill>
                <a:latin typeface="Courier"/>
              </a:rPr>
              <a:t>%&gt;%</a:t>
            </a:r>
            <a:br>
              <a:rPr sz="2000" dirty="0"/>
            </a:br>
            <a:r>
              <a:rPr sz="2000" dirty="0">
                <a:solidFill>
                  <a:srgbClr val="003B4F"/>
                </a:solidFill>
                <a:latin typeface="Courier"/>
              </a:rPr>
              <a:t>  </a:t>
            </a:r>
            <a:r>
              <a:rPr sz="2000" dirty="0">
                <a:solidFill>
                  <a:srgbClr val="4758AB"/>
                </a:solidFill>
                <a:latin typeface="Courier"/>
              </a:rPr>
              <a:t>filter</a:t>
            </a:r>
            <a:r>
              <a:rPr sz="2000" dirty="0">
                <a:solidFill>
                  <a:srgbClr val="003B4F"/>
                </a:solidFill>
                <a:latin typeface="Courier"/>
              </a:rPr>
              <a:t>(</a:t>
            </a:r>
            <a:r>
              <a:rPr sz="2000" dirty="0" err="1">
                <a:solidFill>
                  <a:srgbClr val="003B4F"/>
                </a:solidFill>
                <a:latin typeface="Courier"/>
              </a:rPr>
              <a:t>glatos_array</a:t>
            </a:r>
            <a:r>
              <a:rPr sz="2000" dirty="0">
                <a:solidFill>
                  <a:srgbClr val="003B4F"/>
                </a:solidFill>
                <a:latin typeface="Courier"/>
              </a:rPr>
              <a:t> </a:t>
            </a:r>
            <a:r>
              <a:rPr sz="2000" dirty="0">
                <a:solidFill>
                  <a:srgbClr val="5E5E5E"/>
                </a:solidFill>
                <a:latin typeface="Courier"/>
              </a:rPr>
              <a:t>%in%</a:t>
            </a:r>
            <a:r>
              <a:rPr sz="2000" dirty="0">
                <a:solidFill>
                  <a:srgbClr val="003B4F"/>
                </a:solidFill>
                <a:latin typeface="Courier"/>
              </a:rPr>
              <a:t> </a:t>
            </a:r>
            <a:r>
              <a:rPr sz="2000" dirty="0">
                <a:solidFill>
                  <a:srgbClr val="20794D"/>
                </a:solidFill>
                <a:latin typeface="Courier"/>
              </a:rPr>
              <a:t>"OSC"</a:t>
            </a:r>
            <a:r>
              <a:rPr sz="2000" dirty="0">
                <a:solidFill>
                  <a:srgbClr val="003B4F"/>
                </a:solidFill>
                <a:latin typeface="Courier"/>
              </a:rPr>
              <a:t>)</a:t>
            </a:r>
            <a:br>
              <a:rPr sz="2000" dirty="0"/>
            </a:br>
            <a:br>
              <a:rPr sz="2000" dirty="0"/>
            </a:br>
            <a:r>
              <a:rPr sz="2000" dirty="0">
                <a:solidFill>
                  <a:srgbClr val="5E5E5E"/>
                </a:solidFill>
                <a:latin typeface="Courier"/>
              </a:rPr>
              <a:t># view in </a:t>
            </a:r>
            <a:r>
              <a:rPr sz="2000" dirty="0" err="1">
                <a:solidFill>
                  <a:srgbClr val="5E5E5E"/>
                </a:solidFill>
                <a:latin typeface="Courier"/>
              </a:rPr>
              <a:t>mapview</a:t>
            </a:r>
            <a:br>
              <a:rPr sz="2000" dirty="0"/>
            </a:br>
            <a:r>
              <a:rPr sz="2000" dirty="0" err="1">
                <a:solidFill>
                  <a:srgbClr val="4758AB"/>
                </a:solidFill>
                <a:latin typeface="Courier"/>
              </a:rPr>
              <a:t>mapview</a:t>
            </a:r>
            <a:r>
              <a:rPr sz="2000" dirty="0">
                <a:solidFill>
                  <a:srgbClr val="003B4F"/>
                </a:solidFill>
                <a:latin typeface="Courier"/>
              </a:rPr>
              <a:t>(</a:t>
            </a:r>
            <a:r>
              <a:rPr sz="2000" dirty="0" err="1">
                <a:solidFill>
                  <a:srgbClr val="003B4F"/>
                </a:solidFill>
                <a:latin typeface="Courier"/>
              </a:rPr>
              <a:t>rcv_osc_sf</a:t>
            </a:r>
            <a:r>
              <a:rPr sz="2000" dirty="0">
                <a:solidFill>
                  <a:srgbClr val="003B4F"/>
                </a:solidFill>
                <a:latin typeface="Courier"/>
              </a:rPr>
              <a: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Example receiver</a:t>
            </a:r>
          </a:p>
        </p:txBody>
      </p:sp>
      <p:sp>
        <p:nvSpPr>
          <p:cNvPr id="3" name="Content Placeholder 2"/>
          <p:cNvSpPr>
            <a:spLocks noGrp="1"/>
          </p:cNvSpPr>
          <p:nvPr>
            <p:ph idx="1"/>
          </p:nvPr>
        </p:nvSpPr>
        <p:spPr>
          <a:xfrm>
            <a:off x="0" y="2153412"/>
            <a:ext cx="12193587" cy="4704587"/>
          </a:xfrm>
        </p:spPr>
        <p:txBody>
          <a:bodyPr/>
          <a:lstStyle/>
          <a:p>
            <a:pPr lvl="0"/>
            <a:r>
              <a:rPr dirty="0"/>
              <a:t>We will filter out station number 12 as example to create our </a:t>
            </a:r>
            <a:r>
              <a:rPr dirty="0" err="1"/>
              <a:t>intial</a:t>
            </a:r>
            <a:r>
              <a:rPr dirty="0"/>
              <a:t> deployment rings. We will also convert into UTMs so we can estimate distances away from the receiver in meters.</a:t>
            </a:r>
          </a:p>
          <a:p>
            <a:pPr indent="0">
              <a:buNone/>
            </a:pPr>
            <a:r>
              <a:rPr dirty="0">
                <a:solidFill>
                  <a:srgbClr val="003B4F"/>
                </a:solidFill>
                <a:latin typeface="Courier"/>
              </a:rPr>
              <a:t>rcv_osc_sf_12 &lt;- </a:t>
            </a:r>
            <a:r>
              <a:rPr dirty="0" err="1">
                <a:solidFill>
                  <a:srgbClr val="003B4F"/>
                </a:solidFill>
                <a:latin typeface="Courier"/>
              </a:rPr>
              <a:t>rcv_osc_sf</a:t>
            </a:r>
            <a:r>
              <a:rPr dirty="0">
                <a:solidFill>
                  <a:srgbClr val="003B4F"/>
                </a:solidFill>
                <a:latin typeface="Courier"/>
              </a:rPr>
              <a:t> </a:t>
            </a:r>
            <a:r>
              <a:rPr dirty="0">
                <a:solidFill>
                  <a:srgbClr val="5E5E5E"/>
                </a:solidFill>
                <a:latin typeface="Courier"/>
              </a:rPr>
              <a:t>%&gt;%</a:t>
            </a:r>
            <a:br>
              <a:rPr dirty="0"/>
            </a:br>
            <a:r>
              <a:rPr dirty="0">
                <a:solidFill>
                  <a:srgbClr val="003B4F"/>
                </a:solidFill>
                <a:latin typeface="Courier"/>
              </a:rPr>
              <a:t>  </a:t>
            </a:r>
            <a:r>
              <a:rPr dirty="0">
                <a:solidFill>
                  <a:srgbClr val="4758AB"/>
                </a:solidFill>
                <a:latin typeface="Courier"/>
              </a:rPr>
              <a:t>filter</a:t>
            </a:r>
            <a:r>
              <a:rPr dirty="0">
                <a:solidFill>
                  <a:srgbClr val="003B4F"/>
                </a:solidFill>
                <a:latin typeface="Courier"/>
              </a:rPr>
              <a:t>(</a:t>
            </a:r>
            <a:r>
              <a:rPr dirty="0" err="1">
                <a:solidFill>
                  <a:srgbClr val="003B4F"/>
                </a:solidFill>
                <a:latin typeface="Courier"/>
              </a:rPr>
              <a:t>station_no</a:t>
            </a:r>
            <a:r>
              <a:rPr dirty="0">
                <a:solidFill>
                  <a:srgbClr val="003B4F"/>
                </a:solidFill>
                <a:latin typeface="Courier"/>
              </a:rPr>
              <a:t> </a:t>
            </a:r>
            <a:r>
              <a:rPr dirty="0">
                <a:solidFill>
                  <a:srgbClr val="5E5E5E"/>
                </a:solidFill>
                <a:latin typeface="Courier"/>
              </a:rPr>
              <a:t>%in%</a:t>
            </a:r>
            <a:r>
              <a:rPr dirty="0">
                <a:solidFill>
                  <a:srgbClr val="003B4F"/>
                </a:solidFill>
                <a:latin typeface="Courier"/>
              </a:rPr>
              <a:t> </a:t>
            </a:r>
            <a:r>
              <a:rPr dirty="0">
                <a:solidFill>
                  <a:srgbClr val="AD0000"/>
                </a:solidFill>
                <a:latin typeface="Courier"/>
              </a:rPr>
              <a:t>12</a:t>
            </a:r>
            <a:r>
              <a:rPr dirty="0">
                <a:solidFill>
                  <a:srgbClr val="003B4F"/>
                </a:solidFill>
                <a:latin typeface="Courier"/>
              </a:rPr>
              <a:t>) </a:t>
            </a:r>
            <a:r>
              <a:rPr dirty="0">
                <a:solidFill>
                  <a:srgbClr val="5E5E5E"/>
                </a:solidFill>
                <a:latin typeface="Courier"/>
              </a:rPr>
              <a:t>%&gt;%</a:t>
            </a:r>
            <a:br>
              <a:rPr dirty="0"/>
            </a:br>
            <a:r>
              <a:rPr dirty="0">
                <a:solidFill>
                  <a:srgbClr val="003B4F"/>
                </a:solidFill>
                <a:latin typeface="Courier"/>
              </a:rPr>
              <a:t>  </a:t>
            </a:r>
            <a:r>
              <a:rPr dirty="0" err="1">
                <a:solidFill>
                  <a:srgbClr val="4758AB"/>
                </a:solidFill>
                <a:latin typeface="Courier"/>
              </a:rPr>
              <a:t>st_transform</a:t>
            </a:r>
            <a:r>
              <a:rPr dirty="0">
                <a:solidFill>
                  <a:srgbClr val="003B4F"/>
                </a:solidFill>
                <a:latin typeface="Courier"/>
              </a:rPr>
              <a:t>(</a:t>
            </a:r>
            <a:r>
              <a:rPr dirty="0" err="1">
                <a:solidFill>
                  <a:srgbClr val="657422"/>
                </a:solidFill>
                <a:latin typeface="Courier"/>
              </a:rPr>
              <a:t>crs</a:t>
            </a:r>
            <a:r>
              <a:rPr dirty="0">
                <a:solidFill>
                  <a:srgbClr val="657422"/>
                </a:solidFill>
                <a:latin typeface="Courier"/>
              </a:rPr>
              <a:t> =</a:t>
            </a:r>
            <a:r>
              <a:rPr dirty="0">
                <a:solidFill>
                  <a:srgbClr val="003B4F"/>
                </a:solidFill>
                <a:latin typeface="Courier"/>
              </a:rPr>
              <a:t> </a:t>
            </a:r>
            <a:r>
              <a:rPr dirty="0">
                <a:solidFill>
                  <a:srgbClr val="AD0000"/>
                </a:solidFill>
                <a:latin typeface="Courier"/>
              </a:rPr>
              <a:t>32617</a:t>
            </a:r>
            <a:r>
              <a:rPr dirty="0">
                <a:solidFill>
                  <a:srgbClr val="003B4F"/>
                </a:solidFill>
                <a:latin typeface="Courier"/>
              </a:rPr>
              <a: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Create buffer rings at set distances</a:t>
            </a:r>
          </a:p>
        </p:txBody>
      </p:sp>
      <p:sp>
        <p:nvSpPr>
          <p:cNvPr id="3" name="Content Placeholder 2"/>
          <p:cNvSpPr>
            <a:spLocks noGrp="1"/>
          </p:cNvSpPr>
          <p:nvPr>
            <p:ph idx="1"/>
          </p:nvPr>
        </p:nvSpPr>
        <p:spPr>
          <a:xfrm>
            <a:off x="0" y="2161317"/>
            <a:ext cx="12387532" cy="4877838"/>
          </a:xfrm>
        </p:spPr>
        <p:txBody>
          <a:bodyPr>
            <a:normAutofit fontScale="92500" lnSpcReduction="10000"/>
          </a:bodyPr>
          <a:lstStyle/>
          <a:p>
            <a:pPr lvl="0"/>
            <a:r>
              <a:rPr dirty="0"/>
              <a:t>Next we will create buffer rings at our set distances away from the receiver. These distances are 100, 250, 500, and 750 but feel free to add more distances. If you add more distances you’re model predictions will likely be more accurate.</a:t>
            </a:r>
          </a:p>
          <a:p>
            <a:pPr indent="0">
              <a:buNone/>
            </a:pPr>
            <a:r>
              <a:rPr dirty="0">
                <a:solidFill>
                  <a:srgbClr val="5E5E5E"/>
                </a:solidFill>
                <a:latin typeface="Courier"/>
              </a:rPr>
              <a:t># first create a </a:t>
            </a:r>
            <a:r>
              <a:rPr dirty="0" err="1">
                <a:solidFill>
                  <a:srgbClr val="5E5E5E"/>
                </a:solidFill>
                <a:latin typeface="Courier"/>
              </a:rPr>
              <a:t>dataframe</a:t>
            </a:r>
            <a:r>
              <a:rPr dirty="0">
                <a:solidFill>
                  <a:srgbClr val="5E5E5E"/>
                </a:solidFill>
                <a:latin typeface="Courier"/>
              </a:rPr>
              <a:t> of distances to iterate over</a:t>
            </a:r>
            <a:br>
              <a:rPr dirty="0"/>
            </a:br>
            <a:r>
              <a:rPr dirty="0" err="1">
                <a:solidFill>
                  <a:srgbClr val="003B4F"/>
                </a:solidFill>
                <a:latin typeface="Courier"/>
              </a:rPr>
              <a:t>dists</a:t>
            </a:r>
            <a:r>
              <a:rPr dirty="0">
                <a:solidFill>
                  <a:srgbClr val="003B4F"/>
                </a:solidFill>
                <a:latin typeface="Courier"/>
              </a:rPr>
              <a:t> &lt;- </a:t>
            </a:r>
            <a:r>
              <a:rPr dirty="0" err="1">
                <a:solidFill>
                  <a:srgbClr val="4758AB"/>
                </a:solidFill>
                <a:latin typeface="Courier"/>
              </a:rPr>
              <a:t>data.frame</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distance =</a:t>
            </a:r>
            <a:r>
              <a:rPr dirty="0">
                <a:solidFill>
                  <a:srgbClr val="003B4F"/>
                </a:solidFill>
                <a:latin typeface="Courier"/>
              </a:rPr>
              <a:t> </a:t>
            </a:r>
            <a:r>
              <a:rPr dirty="0">
                <a:solidFill>
                  <a:srgbClr val="4758AB"/>
                </a:solidFill>
                <a:latin typeface="Courier"/>
              </a:rPr>
              <a:t>c</a:t>
            </a:r>
            <a:r>
              <a:rPr dirty="0">
                <a:solidFill>
                  <a:srgbClr val="003B4F"/>
                </a:solidFill>
                <a:latin typeface="Courier"/>
              </a:rPr>
              <a:t>(</a:t>
            </a:r>
            <a:r>
              <a:rPr dirty="0">
                <a:solidFill>
                  <a:srgbClr val="AD0000"/>
                </a:solidFill>
                <a:latin typeface="Courier"/>
              </a:rPr>
              <a:t>100</a:t>
            </a:r>
            <a:r>
              <a:rPr dirty="0">
                <a:solidFill>
                  <a:srgbClr val="003B4F"/>
                </a:solidFill>
                <a:latin typeface="Courier"/>
              </a:rPr>
              <a:t>, </a:t>
            </a:r>
            <a:r>
              <a:rPr dirty="0">
                <a:solidFill>
                  <a:srgbClr val="AD0000"/>
                </a:solidFill>
                <a:latin typeface="Courier"/>
              </a:rPr>
              <a:t>250</a:t>
            </a:r>
            <a:r>
              <a:rPr dirty="0">
                <a:solidFill>
                  <a:srgbClr val="003B4F"/>
                </a:solidFill>
                <a:latin typeface="Courier"/>
              </a:rPr>
              <a:t>, </a:t>
            </a:r>
            <a:r>
              <a:rPr dirty="0">
                <a:solidFill>
                  <a:srgbClr val="AD0000"/>
                </a:solidFill>
                <a:latin typeface="Courier"/>
              </a:rPr>
              <a:t>500</a:t>
            </a:r>
            <a:r>
              <a:rPr dirty="0">
                <a:solidFill>
                  <a:srgbClr val="003B4F"/>
                </a:solidFill>
                <a:latin typeface="Courier"/>
              </a:rPr>
              <a:t>, </a:t>
            </a:r>
            <a:r>
              <a:rPr dirty="0">
                <a:solidFill>
                  <a:srgbClr val="AD0000"/>
                </a:solidFill>
                <a:latin typeface="Courier"/>
              </a:rPr>
              <a:t>750</a:t>
            </a:r>
            <a:r>
              <a:rPr dirty="0">
                <a:solidFill>
                  <a:srgbClr val="003B4F"/>
                </a:solidFill>
                <a:latin typeface="Courier"/>
              </a:rPr>
              <a:t>)</a:t>
            </a:r>
            <a:br>
              <a:rPr dirty="0"/>
            </a:br>
            <a:r>
              <a:rPr dirty="0">
                <a:solidFill>
                  <a:srgbClr val="003B4F"/>
                </a:solidFill>
                <a:latin typeface="Courier"/>
              </a:rPr>
              <a:t>)</a:t>
            </a:r>
            <a:br>
              <a:rPr dirty="0"/>
            </a:br>
            <a:r>
              <a:rPr dirty="0">
                <a:solidFill>
                  <a:srgbClr val="5E5E5E"/>
                </a:solidFill>
                <a:latin typeface="Courier"/>
              </a:rPr>
              <a:t># next we will split the </a:t>
            </a:r>
            <a:r>
              <a:rPr dirty="0" err="1">
                <a:solidFill>
                  <a:srgbClr val="5E5E5E"/>
                </a:solidFill>
                <a:latin typeface="Courier"/>
              </a:rPr>
              <a:t>dataframe</a:t>
            </a:r>
            <a:r>
              <a:rPr dirty="0">
                <a:solidFill>
                  <a:srgbClr val="5E5E5E"/>
                </a:solidFill>
                <a:latin typeface="Courier"/>
              </a:rPr>
              <a:t> by distance and iterate over it using map</a:t>
            </a:r>
            <a:br>
              <a:rPr dirty="0"/>
            </a:br>
            <a:r>
              <a:rPr dirty="0" err="1">
                <a:solidFill>
                  <a:srgbClr val="003B4F"/>
                </a:solidFill>
                <a:latin typeface="Courier"/>
              </a:rPr>
              <a:t>buffer_rings</a:t>
            </a:r>
            <a:r>
              <a:rPr dirty="0">
                <a:solidFill>
                  <a:srgbClr val="003B4F"/>
                </a:solidFill>
                <a:latin typeface="Courier"/>
              </a:rPr>
              <a:t> &lt;- </a:t>
            </a:r>
            <a:r>
              <a:rPr dirty="0" err="1">
                <a:solidFill>
                  <a:srgbClr val="003B4F"/>
                </a:solidFill>
                <a:latin typeface="Courier"/>
              </a:rPr>
              <a:t>dists</a:t>
            </a:r>
            <a:r>
              <a:rPr dirty="0">
                <a:solidFill>
                  <a:srgbClr val="003B4F"/>
                </a:solidFill>
                <a:latin typeface="Courier"/>
              </a:rPr>
              <a:t> </a:t>
            </a:r>
            <a:r>
              <a:rPr dirty="0">
                <a:solidFill>
                  <a:srgbClr val="5E5E5E"/>
                </a:solidFill>
                <a:latin typeface="Courier"/>
              </a:rPr>
              <a:t>%&gt;%</a:t>
            </a:r>
            <a:br>
              <a:rPr dirty="0"/>
            </a:br>
            <a:r>
              <a:rPr dirty="0">
                <a:solidFill>
                  <a:srgbClr val="003B4F"/>
                </a:solidFill>
                <a:latin typeface="Courier"/>
              </a:rPr>
              <a:t>  </a:t>
            </a:r>
            <a:r>
              <a:rPr dirty="0">
                <a:solidFill>
                  <a:srgbClr val="4758AB"/>
                </a:solidFill>
                <a:latin typeface="Courier"/>
              </a:rPr>
              <a:t>split</a:t>
            </a:r>
            <a:r>
              <a:rPr dirty="0">
                <a:solidFill>
                  <a:srgbClr val="003B4F"/>
                </a:solidFill>
                <a:latin typeface="Courier"/>
              </a:rPr>
              <a:t>(.</a:t>
            </a:r>
            <a:r>
              <a:rPr dirty="0">
                <a:solidFill>
                  <a:srgbClr val="5E5E5E"/>
                </a:solidFill>
                <a:latin typeface="Courier"/>
              </a:rPr>
              <a:t>$</a:t>
            </a:r>
            <a:r>
              <a:rPr dirty="0">
                <a:solidFill>
                  <a:srgbClr val="003B4F"/>
                </a:solidFill>
                <a:latin typeface="Courier"/>
              </a:rPr>
              <a:t>distance) </a:t>
            </a:r>
            <a:r>
              <a:rPr dirty="0">
                <a:solidFill>
                  <a:srgbClr val="5E5E5E"/>
                </a:solidFill>
                <a:latin typeface="Courier"/>
              </a:rPr>
              <a:t>%&gt;%</a:t>
            </a:r>
            <a:br>
              <a:rPr dirty="0"/>
            </a:br>
            <a:r>
              <a:rPr dirty="0">
                <a:solidFill>
                  <a:srgbClr val="003B4F"/>
                </a:solidFill>
                <a:latin typeface="Courier"/>
              </a:rPr>
              <a:t>  </a:t>
            </a:r>
            <a:r>
              <a:rPr dirty="0">
                <a:solidFill>
                  <a:srgbClr val="4758AB"/>
                </a:solidFill>
                <a:latin typeface="Courier"/>
              </a:rPr>
              <a:t>map</a:t>
            </a:r>
            <a:r>
              <a:rPr dirty="0">
                <a:solidFill>
                  <a:srgbClr val="003B4F"/>
                </a:solidFill>
                <a:latin typeface="Courier"/>
              </a:rPr>
              <a:t>(</a:t>
            </a:r>
            <a:r>
              <a:rPr dirty="0">
                <a:solidFill>
                  <a:srgbClr val="5E5E5E"/>
                </a:solidFill>
                <a:latin typeface="Courier"/>
              </a:rPr>
              <a:t>~</a:t>
            </a:r>
            <a:r>
              <a:rPr dirty="0">
                <a:solidFill>
                  <a:srgbClr val="003B4F"/>
                </a:solidFill>
                <a:latin typeface="Courier"/>
              </a:rPr>
              <a:t> </a:t>
            </a:r>
            <a:r>
              <a:rPr dirty="0" err="1">
                <a:solidFill>
                  <a:srgbClr val="4758AB"/>
                </a:solidFill>
                <a:latin typeface="Courier"/>
              </a:rPr>
              <a:t>st_buffer</a:t>
            </a:r>
            <a:r>
              <a:rPr dirty="0">
                <a:solidFill>
                  <a:srgbClr val="003B4F"/>
                </a:solidFill>
                <a:latin typeface="Courier"/>
              </a:rPr>
              <a:t>(</a:t>
            </a:r>
            <a:r>
              <a:rPr dirty="0" err="1">
                <a:solidFill>
                  <a:srgbClr val="657422"/>
                </a:solidFill>
                <a:latin typeface="Courier"/>
              </a:rPr>
              <a:t>dist</a:t>
            </a:r>
            <a:r>
              <a:rPr dirty="0">
                <a:solidFill>
                  <a:srgbClr val="657422"/>
                </a:solidFill>
                <a:latin typeface="Courier"/>
              </a:rPr>
              <a:t> =</a:t>
            </a:r>
            <a:r>
              <a:rPr dirty="0">
                <a:solidFill>
                  <a:srgbClr val="003B4F"/>
                </a:solidFill>
                <a:latin typeface="Courier"/>
              </a:rPr>
              <a:t> .</a:t>
            </a:r>
            <a:r>
              <a:rPr dirty="0" err="1">
                <a:solidFill>
                  <a:srgbClr val="003B4F"/>
                </a:solidFill>
                <a:latin typeface="Courier"/>
              </a:rPr>
              <a:t>x</a:t>
            </a:r>
            <a:r>
              <a:rPr dirty="0" err="1">
                <a:solidFill>
                  <a:srgbClr val="5E5E5E"/>
                </a:solidFill>
                <a:latin typeface="Courier"/>
              </a:rPr>
              <a:t>$</a:t>
            </a:r>
            <a:r>
              <a:rPr dirty="0" err="1">
                <a:solidFill>
                  <a:srgbClr val="003B4F"/>
                </a:solidFill>
                <a:latin typeface="Courier"/>
              </a:rPr>
              <a:t>distance</a:t>
            </a:r>
            <a:r>
              <a:rPr dirty="0">
                <a:solidFill>
                  <a:srgbClr val="003B4F"/>
                </a:solidFill>
                <a:latin typeface="Courier"/>
              </a:rPr>
              <a:t>, rcv_osc_sf_12)) </a:t>
            </a:r>
            <a:r>
              <a:rPr dirty="0">
                <a:solidFill>
                  <a:srgbClr val="5E5E5E"/>
                </a:solidFill>
                <a:latin typeface="Courier"/>
              </a:rPr>
              <a:t>%&gt;%</a:t>
            </a:r>
            <a:br>
              <a:rPr dirty="0"/>
            </a:br>
            <a:r>
              <a:rPr dirty="0">
                <a:solidFill>
                  <a:srgbClr val="003B4F"/>
                </a:solidFill>
                <a:latin typeface="Courier"/>
              </a:rPr>
              <a:t>  </a:t>
            </a:r>
            <a:r>
              <a:rPr dirty="0" err="1">
                <a:solidFill>
                  <a:srgbClr val="4758AB"/>
                </a:solidFill>
                <a:latin typeface="Courier"/>
              </a:rPr>
              <a:t>bind_rows</a:t>
            </a:r>
            <a:r>
              <a:rPr dirty="0">
                <a:solidFill>
                  <a:srgbClr val="003B4F"/>
                </a:solidFill>
                <a:latin typeface="Courier"/>
              </a:rPr>
              <a:t>(</a:t>
            </a:r>
            <a:r>
              <a:rPr dirty="0">
                <a:solidFill>
                  <a:srgbClr val="657422"/>
                </a:solidFill>
                <a:latin typeface="Courier"/>
              </a:rPr>
              <a:t>.id =</a:t>
            </a:r>
            <a:r>
              <a:rPr dirty="0">
                <a:solidFill>
                  <a:srgbClr val="003B4F"/>
                </a:solidFill>
                <a:latin typeface="Courier"/>
              </a:rPr>
              <a:t> </a:t>
            </a:r>
            <a:r>
              <a:rPr dirty="0">
                <a:solidFill>
                  <a:srgbClr val="20794D"/>
                </a:solidFill>
                <a:latin typeface="Courier"/>
              </a:rPr>
              <a:t>"distance"</a:t>
            </a:r>
            <a:r>
              <a:rPr dirty="0">
                <a:solidFill>
                  <a:srgbClr val="003B4F"/>
                </a:solidFill>
                <a:latin typeface="Courier"/>
              </a:rPr>
              <a:t>) </a:t>
            </a:r>
            <a:r>
              <a:rPr dirty="0">
                <a:solidFill>
                  <a:srgbClr val="5E5E5E"/>
                </a:solidFill>
                <a:latin typeface="Courier"/>
              </a:rPr>
              <a:t>%&gt;%</a:t>
            </a:r>
            <a:br>
              <a:rPr dirty="0"/>
            </a:br>
            <a:r>
              <a:rPr dirty="0">
                <a:solidFill>
                  <a:srgbClr val="003B4F"/>
                </a:solidFill>
                <a:latin typeface="Courier"/>
              </a:rPr>
              <a:t>  </a:t>
            </a:r>
            <a:r>
              <a:rPr dirty="0" err="1">
                <a:solidFill>
                  <a:srgbClr val="4758AB"/>
                </a:solidFill>
                <a:latin typeface="Courier"/>
              </a:rPr>
              <a:t>st_cast</a:t>
            </a:r>
            <a:r>
              <a:rPr dirty="0">
                <a:solidFill>
                  <a:srgbClr val="003B4F"/>
                </a:solidFill>
                <a:latin typeface="Courier"/>
              </a:rPr>
              <a:t>(</a:t>
            </a:r>
            <a:r>
              <a:rPr dirty="0">
                <a:solidFill>
                  <a:srgbClr val="20794D"/>
                </a:solidFill>
                <a:latin typeface="Courier"/>
              </a:rPr>
              <a:t>"LINESTRING"</a:t>
            </a:r>
            <a:r>
              <a:rPr dirty="0">
                <a:solidFill>
                  <a:srgbClr val="003B4F"/>
                </a:solidFill>
                <a:latin typeface="Courier"/>
              </a:rPr>
              <a:t>) </a:t>
            </a:r>
            <a:r>
              <a:rPr dirty="0">
                <a:solidFill>
                  <a:srgbClr val="5E5E5E"/>
                </a:solidFill>
                <a:latin typeface="Courier"/>
              </a:rPr>
              <a:t>%&gt;%</a:t>
            </a:r>
            <a:br>
              <a:rPr dirty="0"/>
            </a:br>
            <a:r>
              <a:rPr dirty="0">
                <a:solidFill>
                  <a:srgbClr val="003B4F"/>
                </a:solidFill>
                <a:latin typeface="Courier"/>
              </a:rPr>
              <a:t>  </a:t>
            </a:r>
            <a:r>
              <a:rPr dirty="0" err="1">
                <a:solidFill>
                  <a:srgbClr val="003B4F"/>
                </a:solidFill>
                <a:latin typeface="Courier"/>
              </a:rPr>
              <a:t>dplyr</a:t>
            </a:r>
            <a:r>
              <a:rPr dirty="0">
                <a:solidFill>
                  <a:srgbClr val="5E5E5E"/>
                </a:solidFill>
                <a:latin typeface="Courier"/>
              </a:rPr>
              <a:t>::</a:t>
            </a:r>
            <a:r>
              <a:rPr dirty="0">
                <a:solidFill>
                  <a:srgbClr val="4758AB"/>
                </a:solidFill>
                <a:latin typeface="Courier"/>
              </a:rPr>
              <a:t>select</a:t>
            </a:r>
            <a:r>
              <a:rPr dirty="0">
                <a:solidFill>
                  <a:srgbClr val="003B4F"/>
                </a:solidFill>
                <a:latin typeface="Courier"/>
              </a:rPr>
              <a:t>(distance, </a:t>
            </a:r>
            <a:r>
              <a:rPr dirty="0" err="1">
                <a:solidFill>
                  <a:srgbClr val="003B4F"/>
                </a:solidFill>
                <a:latin typeface="Courier"/>
              </a:rPr>
              <a:t>glatos_array</a:t>
            </a:r>
            <a:r>
              <a:rPr dirty="0">
                <a:solidFill>
                  <a:srgbClr val="003B4F"/>
                </a:solidFill>
                <a:latin typeface="Courier"/>
              </a:rPr>
              <a:t>, </a:t>
            </a:r>
            <a:r>
              <a:rPr dirty="0" err="1">
                <a:solidFill>
                  <a:srgbClr val="003B4F"/>
                </a:solidFill>
                <a:latin typeface="Courier"/>
              </a:rPr>
              <a:t>station_no</a:t>
            </a:r>
            <a:r>
              <a:rPr dirty="0">
                <a:solidFill>
                  <a:srgbClr val="003B4F"/>
                </a:solidFill>
                <a:latin typeface="Courier"/>
              </a:rPr>
              <a:t>, </a:t>
            </a:r>
            <a:r>
              <a:rPr dirty="0" err="1">
                <a:solidFill>
                  <a:srgbClr val="003B4F"/>
                </a:solidFill>
                <a:latin typeface="Courier"/>
              </a:rPr>
              <a:t>ins_serial_no</a:t>
            </a:r>
            <a:r>
              <a:rPr dirty="0">
                <a:solidFill>
                  <a:srgbClr val="003B4F"/>
                </a:solidFill>
                <a:latin typeface="Courier"/>
              </a:rPr>
              <a:t>, geometry)</a:t>
            </a:r>
            <a:br>
              <a:rPr dirty="0"/>
            </a:br>
            <a:r>
              <a:rPr dirty="0">
                <a:solidFill>
                  <a:srgbClr val="5E5E5E"/>
                </a:solidFill>
                <a:latin typeface="Courier"/>
              </a:rPr>
              <a:t># now view buffer rings</a:t>
            </a:r>
            <a:br>
              <a:rPr dirty="0"/>
            </a:br>
            <a:r>
              <a:rPr dirty="0" err="1">
                <a:solidFill>
                  <a:srgbClr val="4758AB"/>
                </a:solidFill>
                <a:latin typeface="Courier"/>
              </a:rPr>
              <a:t>mapview</a:t>
            </a:r>
            <a:r>
              <a:rPr dirty="0">
                <a:solidFill>
                  <a:srgbClr val="003B4F"/>
                </a:solidFill>
                <a:latin typeface="Courier"/>
              </a:rPr>
              <a:t>(</a:t>
            </a:r>
            <a:r>
              <a:rPr dirty="0" err="1">
                <a:solidFill>
                  <a:srgbClr val="003B4F"/>
                </a:solidFill>
                <a:latin typeface="Courier"/>
              </a:rPr>
              <a:t>rcv_osc_sf</a:t>
            </a:r>
            <a:r>
              <a:rPr dirty="0">
                <a:solidFill>
                  <a:srgbClr val="003B4F"/>
                </a:solidFill>
                <a:latin typeface="Courier"/>
              </a:rPr>
              <a:t>) </a:t>
            </a:r>
            <a:r>
              <a:rPr dirty="0">
                <a:solidFill>
                  <a:srgbClr val="5E5E5E"/>
                </a:solidFill>
                <a:latin typeface="Courier"/>
              </a:rPr>
              <a:t>+</a:t>
            </a:r>
            <a:br>
              <a:rPr dirty="0"/>
            </a:br>
            <a:r>
              <a:rPr dirty="0">
                <a:solidFill>
                  <a:srgbClr val="003B4F"/>
                </a:solidFill>
                <a:latin typeface="Courier"/>
              </a:rPr>
              <a:t>  </a:t>
            </a:r>
            <a:r>
              <a:rPr dirty="0" err="1">
                <a:solidFill>
                  <a:srgbClr val="4758AB"/>
                </a:solidFill>
                <a:latin typeface="Courier"/>
              </a:rPr>
              <a:t>mapview</a:t>
            </a:r>
            <a:r>
              <a:rPr dirty="0">
                <a:solidFill>
                  <a:srgbClr val="003B4F"/>
                </a:solidFill>
                <a:latin typeface="Courier"/>
              </a:rPr>
              <a:t>(</a:t>
            </a:r>
            <a:r>
              <a:rPr dirty="0" err="1">
                <a:solidFill>
                  <a:srgbClr val="003B4F"/>
                </a:solidFill>
                <a:latin typeface="Courier"/>
              </a:rPr>
              <a:t>buffer_rings</a:t>
            </a:r>
            <a:r>
              <a:rPr dirty="0">
                <a:solidFill>
                  <a:srgbClr val="003B4F"/>
                </a:solidFill>
                <a:latin typeface="Courier"/>
              </a:rPr>
              <a:t>)</a:t>
            </a:r>
          </a:p>
          <a:p>
            <a:pPr lvl="0"/>
            <a:r>
              <a:rPr dirty="0"/>
              <a:t>Now that we have the buffer rings we are going to pick 3 locations for each distance to potentially deploy range transmitters for 24 hr. We will then create an excel and </a:t>
            </a:r>
            <a:r>
              <a:rPr dirty="0" err="1"/>
              <a:t>gpx</a:t>
            </a:r>
            <a:r>
              <a:rPr dirty="0"/>
              <a:t> file of all the locations.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Viewing deployment locations</a:t>
            </a:r>
          </a:p>
        </p:txBody>
      </p:sp>
      <p:sp>
        <p:nvSpPr>
          <p:cNvPr id="3" name="Content Placeholder 2"/>
          <p:cNvSpPr>
            <a:spLocks noGrp="1"/>
          </p:cNvSpPr>
          <p:nvPr>
            <p:ph idx="1"/>
          </p:nvPr>
        </p:nvSpPr>
        <p:spPr>
          <a:xfrm>
            <a:off x="0" y="2638044"/>
            <a:ext cx="12193587" cy="4219955"/>
          </a:xfrm>
        </p:spPr>
        <p:txBody>
          <a:bodyPr>
            <a:normAutofit lnSpcReduction="10000"/>
          </a:bodyPr>
          <a:lstStyle/>
          <a:p>
            <a:r>
              <a:rPr dirty="0"/>
              <a:t>First we transform our buffer rings into spatial points, view them using </a:t>
            </a:r>
            <a:r>
              <a:rPr dirty="0" err="1">
                <a:latin typeface="Courier"/>
              </a:rPr>
              <a:t>mapview</a:t>
            </a:r>
            <a:r>
              <a:rPr dirty="0">
                <a:latin typeface="Courier"/>
              </a:rPr>
              <a:t>()</a:t>
            </a:r>
            <a:r>
              <a:rPr dirty="0"/>
              <a:t> and filter our the points we want. Then save as an excel and/or </a:t>
            </a:r>
            <a:r>
              <a:rPr dirty="0" err="1"/>
              <a:t>gpx</a:t>
            </a:r>
            <a:r>
              <a:rPr dirty="0"/>
              <a:t> file.</a:t>
            </a:r>
            <a:br>
              <a:rPr lang="en-CA" dirty="0"/>
            </a:br>
            <a:br>
              <a:rPr lang="en-CA" dirty="0"/>
            </a:br>
            <a:r>
              <a:rPr lang="en-CA" dirty="0" err="1">
                <a:solidFill>
                  <a:srgbClr val="003B4F"/>
                </a:solidFill>
                <a:latin typeface="Courier"/>
              </a:rPr>
              <a:t>buffer_rings_pts</a:t>
            </a:r>
            <a:r>
              <a:rPr lang="en-CA" dirty="0">
                <a:solidFill>
                  <a:srgbClr val="003B4F"/>
                </a:solidFill>
                <a:latin typeface="Courier"/>
              </a:rPr>
              <a:t> &lt;- </a:t>
            </a:r>
            <a:r>
              <a:rPr lang="en-CA" dirty="0" err="1">
                <a:solidFill>
                  <a:srgbClr val="003B4F"/>
                </a:solidFill>
                <a:latin typeface="Courier"/>
              </a:rPr>
              <a:t>buffer_rings</a:t>
            </a:r>
            <a:r>
              <a:rPr lang="en-CA" dirty="0">
                <a:solidFill>
                  <a:srgbClr val="003B4F"/>
                </a:solidFill>
                <a:latin typeface="Courier"/>
              </a:rPr>
              <a:t> </a:t>
            </a:r>
            <a:r>
              <a:rPr lang="en-CA" dirty="0">
                <a:solidFill>
                  <a:srgbClr val="5E5E5E"/>
                </a:solidFill>
                <a:latin typeface="Courier"/>
              </a:rPr>
              <a:t>%&gt;%</a:t>
            </a:r>
            <a:br>
              <a:rPr lang="en-CA" dirty="0"/>
            </a:br>
            <a:r>
              <a:rPr lang="en-CA" dirty="0">
                <a:solidFill>
                  <a:srgbClr val="003B4F"/>
                </a:solidFill>
                <a:latin typeface="Courier"/>
              </a:rPr>
              <a:t>  </a:t>
            </a:r>
            <a:r>
              <a:rPr lang="en-CA" dirty="0" err="1">
                <a:solidFill>
                  <a:srgbClr val="4758AB"/>
                </a:solidFill>
                <a:latin typeface="Courier"/>
              </a:rPr>
              <a:t>st_cast</a:t>
            </a:r>
            <a:r>
              <a:rPr lang="en-CA" dirty="0">
                <a:solidFill>
                  <a:srgbClr val="003B4F"/>
                </a:solidFill>
                <a:latin typeface="Courier"/>
              </a:rPr>
              <a:t>(</a:t>
            </a:r>
            <a:r>
              <a:rPr lang="en-CA" dirty="0">
                <a:solidFill>
                  <a:srgbClr val="20794D"/>
                </a:solidFill>
                <a:latin typeface="Courier"/>
              </a:rPr>
              <a:t>"POINT"</a:t>
            </a:r>
            <a:r>
              <a:rPr lang="en-CA" dirty="0">
                <a:solidFill>
                  <a:srgbClr val="003B4F"/>
                </a:solidFill>
                <a:latin typeface="Courier"/>
              </a:rPr>
              <a:t>) </a:t>
            </a:r>
            <a:r>
              <a:rPr lang="en-CA" dirty="0">
                <a:solidFill>
                  <a:srgbClr val="5E5E5E"/>
                </a:solidFill>
                <a:latin typeface="Courier"/>
              </a:rPr>
              <a:t>%&gt;%</a:t>
            </a:r>
            <a:br>
              <a:rPr lang="en-CA" dirty="0"/>
            </a:br>
            <a:r>
              <a:rPr lang="en-CA" dirty="0">
                <a:solidFill>
                  <a:srgbClr val="003B4F"/>
                </a:solidFill>
                <a:latin typeface="Courier"/>
              </a:rPr>
              <a:t>  </a:t>
            </a:r>
            <a:r>
              <a:rPr lang="en-CA" dirty="0">
                <a:solidFill>
                  <a:srgbClr val="4758AB"/>
                </a:solidFill>
                <a:latin typeface="Courier"/>
              </a:rPr>
              <a:t>mutate</a:t>
            </a:r>
            <a:r>
              <a:rPr lang="en-CA" dirty="0">
                <a:solidFill>
                  <a:srgbClr val="003B4F"/>
                </a:solidFill>
                <a:latin typeface="Courier"/>
              </a:rPr>
              <a:t>(</a:t>
            </a:r>
            <a:br>
              <a:rPr lang="en-CA" dirty="0"/>
            </a:br>
            <a:r>
              <a:rPr lang="en-CA" dirty="0">
                <a:solidFill>
                  <a:srgbClr val="003B4F"/>
                </a:solidFill>
                <a:latin typeface="Courier"/>
              </a:rPr>
              <a:t>    </a:t>
            </a:r>
            <a:r>
              <a:rPr lang="en-CA" dirty="0">
                <a:solidFill>
                  <a:srgbClr val="657422"/>
                </a:solidFill>
                <a:latin typeface="Courier"/>
              </a:rPr>
              <a:t>id =</a:t>
            </a:r>
            <a:r>
              <a:rPr lang="en-CA" dirty="0">
                <a:solidFill>
                  <a:srgbClr val="003B4F"/>
                </a:solidFill>
                <a:latin typeface="Courier"/>
              </a:rPr>
              <a:t> </a:t>
            </a:r>
            <a:r>
              <a:rPr lang="en-CA" dirty="0">
                <a:solidFill>
                  <a:srgbClr val="AD0000"/>
                </a:solidFill>
                <a:latin typeface="Courier"/>
              </a:rPr>
              <a:t>1</a:t>
            </a:r>
            <a:r>
              <a:rPr lang="en-CA" dirty="0">
                <a:solidFill>
                  <a:srgbClr val="5E5E5E"/>
                </a:solidFill>
                <a:latin typeface="Courier"/>
              </a:rPr>
              <a:t>:</a:t>
            </a:r>
            <a:r>
              <a:rPr lang="en-CA" dirty="0">
                <a:solidFill>
                  <a:srgbClr val="4758AB"/>
                </a:solidFill>
                <a:latin typeface="Courier"/>
              </a:rPr>
              <a:t>nrow</a:t>
            </a:r>
            <a:r>
              <a:rPr lang="en-CA" dirty="0">
                <a:solidFill>
                  <a:srgbClr val="003B4F"/>
                </a:solidFill>
                <a:latin typeface="Courier"/>
              </a:rPr>
              <a:t>(.)</a:t>
            </a:r>
            <a:br>
              <a:rPr lang="en-CA" dirty="0"/>
            </a:br>
            <a:r>
              <a:rPr lang="en-CA" dirty="0">
                <a:solidFill>
                  <a:srgbClr val="003B4F"/>
                </a:solidFill>
                <a:latin typeface="Courier"/>
              </a:rPr>
              <a:t>  ) </a:t>
            </a:r>
            <a:r>
              <a:rPr lang="en-CA" dirty="0">
                <a:solidFill>
                  <a:srgbClr val="5E5E5E"/>
                </a:solidFill>
                <a:latin typeface="Courier"/>
              </a:rPr>
              <a:t>%&gt;%</a:t>
            </a:r>
            <a:br>
              <a:rPr lang="en-CA" dirty="0"/>
            </a:br>
            <a:r>
              <a:rPr lang="en-CA" dirty="0">
                <a:solidFill>
                  <a:srgbClr val="003B4F"/>
                </a:solidFill>
                <a:latin typeface="Courier"/>
              </a:rPr>
              <a:t>  </a:t>
            </a:r>
            <a:r>
              <a:rPr lang="en-CA" dirty="0" err="1">
                <a:solidFill>
                  <a:srgbClr val="003B4F"/>
                </a:solidFill>
                <a:latin typeface="Courier"/>
              </a:rPr>
              <a:t>dplyr</a:t>
            </a:r>
            <a:r>
              <a:rPr lang="en-CA" dirty="0">
                <a:solidFill>
                  <a:srgbClr val="5E5E5E"/>
                </a:solidFill>
                <a:latin typeface="Courier"/>
              </a:rPr>
              <a:t>::</a:t>
            </a:r>
            <a:r>
              <a:rPr lang="en-CA" dirty="0">
                <a:solidFill>
                  <a:srgbClr val="4758AB"/>
                </a:solidFill>
                <a:latin typeface="Courier"/>
              </a:rPr>
              <a:t>select</a:t>
            </a:r>
            <a:r>
              <a:rPr lang="en-CA" dirty="0">
                <a:solidFill>
                  <a:srgbClr val="003B4F"/>
                </a:solidFill>
                <a:latin typeface="Courier"/>
              </a:rPr>
              <a:t>(id, </a:t>
            </a:r>
            <a:r>
              <a:rPr lang="en-CA" dirty="0" err="1">
                <a:solidFill>
                  <a:srgbClr val="003B4F"/>
                </a:solidFill>
                <a:latin typeface="Courier"/>
              </a:rPr>
              <a:t>distance</a:t>
            </a:r>
            <a:r>
              <a:rPr lang="en-CA" dirty="0" err="1">
                <a:solidFill>
                  <a:srgbClr val="5E5E5E"/>
                </a:solidFill>
                <a:latin typeface="Courier"/>
              </a:rPr>
              <a:t>:</a:t>
            </a:r>
            <a:r>
              <a:rPr lang="en-CA" dirty="0" err="1">
                <a:solidFill>
                  <a:srgbClr val="003B4F"/>
                </a:solidFill>
                <a:latin typeface="Courier"/>
              </a:rPr>
              <a:t>geometry</a:t>
            </a:r>
            <a:r>
              <a:rPr lang="en-CA" dirty="0">
                <a:solidFill>
                  <a:srgbClr val="003B4F"/>
                </a:solidFill>
                <a:latin typeface="Courier"/>
              </a:rPr>
              <a:t>)</a:t>
            </a:r>
            <a:br>
              <a:rPr lang="en-CA" dirty="0"/>
            </a:br>
            <a:endParaRPr lang="en-CA" dirty="0"/>
          </a:p>
          <a:p>
            <a:r>
              <a:rPr lang="en-CA" dirty="0"/>
              <a:t>View them in </a:t>
            </a:r>
            <a:r>
              <a:rPr lang="en-CA" dirty="0">
                <a:latin typeface="Courier"/>
              </a:rPr>
              <a:t>{</a:t>
            </a:r>
            <a:r>
              <a:rPr lang="en-CA" dirty="0" err="1">
                <a:latin typeface="Courier"/>
              </a:rPr>
              <a:t>mapview</a:t>
            </a:r>
            <a:r>
              <a:rPr lang="en-CA" dirty="0">
                <a:latin typeface="Courier"/>
              </a:rPr>
              <a:t>}</a:t>
            </a:r>
            <a:r>
              <a:rPr lang="en-CA" dirty="0"/>
              <a:t>, this part will might take a little bit to select each point/figure out which ones you want.</a:t>
            </a:r>
          </a:p>
          <a:p>
            <a:pPr marL="0" indent="0">
              <a:buNone/>
            </a:pPr>
            <a:endParaRPr lang="en-CA" dirty="0"/>
          </a:p>
          <a:p>
            <a:pPr indent="0">
              <a:buNone/>
            </a:pPr>
            <a:r>
              <a:rPr dirty="0" err="1">
                <a:solidFill>
                  <a:srgbClr val="4758AB"/>
                </a:solidFill>
                <a:latin typeface="Courier"/>
              </a:rPr>
              <a:t>mapview</a:t>
            </a:r>
            <a:r>
              <a:rPr dirty="0">
                <a:solidFill>
                  <a:srgbClr val="003B4F"/>
                </a:solidFill>
                <a:latin typeface="Courier"/>
              </a:rPr>
              <a:t>(</a:t>
            </a:r>
            <a:r>
              <a:rPr dirty="0" err="1">
                <a:solidFill>
                  <a:srgbClr val="003B4F"/>
                </a:solidFill>
                <a:latin typeface="Courier"/>
              </a:rPr>
              <a:t>rcv_osc_sf</a:t>
            </a:r>
            <a:r>
              <a:rPr dirty="0">
                <a:solidFill>
                  <a:srgbClr val="003B4F"/>
                </a:solidFill>
                <a:latin typeface="Courier"/>
              </a:rPr>
              <a:t>) </a:t>
            </a:r>
            <a:r>
              <a:rPr dirty="0">
                <a:solidFill>
                  <a:srgbClr val="5E5E5E"/>
                </a:solidFill>
                <a:latin typeface="Courier"/>
              </a:rPr>
              <a:t>+</a:t>
            </a:r>
            <a:br>
              <a:rPr dirty="0"/>
            </a:br>
            <a:r>
              <a:rPr dirty="0">
                <a:solidFill>
                  <a:srgbClr val="003B4F"/>
                </a:solidFill>
                <a:latin typeface="Courier"/>
              </a:rPr>
              <a:t>  </a:t>
            </a:r>
            <a:r>
              <a:rPr dirty="0" err="1">
                <a:solidFill>
                  <a:srgbClr val="4758AB"/>
                </a:solidFill>
                <a:latin typeface="Courier"/>
              </a:rPr>
              <a:t>mapview</a:t>
            </a:r>
            <a:r>
              <a:rPr dirty="0">
                <a:solidFill>
                  <a:srgbClr val="003B4F"/>
                </a:solidFill>
                <a:latin typeface="Courier"/>
              </a:rPr>
              <a:t>(</a:t>
            </a:r>
            <a:r>
              <a:rPr dirty="0" err="1">
                <a:solidFill>
                  <a:srgbClr val="003B4F"/>
                </a:solidFill>
                <a:latin typeface="Courier"/>
              </a:rPr>
              <a:t>buffer_rings_pts</a:t>
            </a:r>
            <a:r>
              <a:rPr dirty="0">
                <a:solidFill>
                  <a:srgbClr val="003B4F"/>
                </a:solidFill>
                <a:latin typeface="Courier"/>
              </a:rPr>
              <a: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427" y="15787"/>
            <a:ext cx="7730735" cy="1188720"/>
          </a:xfrm>
        </p:spPr>
        <p:txBody>
          <a:bodyPr/>
          <a:lstStyle/>
          <a:p>
            <a:r>
              <a:t>Select locations for deployment</a:t>
            </a:r>
          </a:p>
        </p:txBody>
      </p:sp>
      <p:sp>
        <p:nvSpPr>
          <p:cNvPr id="3" name="Content Placeholder 2"/>
          <p:cNvSpPr>
            <a:spLocks noGrp="1"/>
          </p:cNvSpPr>
          <p:nvPr>
            <p:ph idx="1"/>
          </p:nvPr>
        </p:nvSpPr>
        <p:spPr>
          <a:xfrm>
            <a:off x="0" y="1600201"/>
            <a:ext cx="12193588" cy="5404448"/>
          </a:xfrm>
        </p:spPr>
        <p:txBody>
          <a:bodyPr>
            <a:noAutofit/>
          </a:bodyPr>
          <a:lstStyle/>
          <a:p>
            <a:pPr lvl="0"/>
            <a:r>
              <a:rPr sz="2000" dirty="0"/>
              <a:t>Then filter out the points we want, this will change depending on your study site and what locations you want. We will transform the projection back to WGS 84 as this is likely what your </a:t>
            </a:r>
            <a:r>
              <a:rPr sz="2000" dirty="0" err="1"/>
              <a:t>gps</a:t>
            </a:r>
            <a:r>
              <a:rPr sz="2000" dirty="0"/>
              <a:t> or sonar will want. We will also add in a few columns to conform to GLATOS and OTN data standards and rearrange the column order.</a:t>
            </a:r>
          </a:p>
          <a:p>
            <a:pPr indent="0">
              <a:buNone/>
            </a:pPr>
            <a:r>
              <a:rPr sz="2000" dirty="0" err="1">
                <a:solidFill>
                  <a:srgbClr val="003B4F"/>
                </a:solidFill>
                <a:latin typeface="Courier"/>
              </a:rPr>
              <a:t>deploy_sites</a:t>
            </a:r>
            <a:r>
              <a:rPr sz="2000" dirty="0">
                <a:solidFill>
                  <a:srgbClr val="003B4F"/>
                </a:solidFill>
                <a:latin typeface="Courier"/>
              </a:rPr>
              <a:t> &lt;- </a:t>
            </a:r>
            <a:r>
              <a:rPr sz="2000" dirty="0" err="1">
                <a:solidFill>
                  <a:srgbClr val="003B4F"/>
                </a:solidFill>
                <a:latin typeface="Courier"/>
              </a:rPr>
              <a:t>buffer_rings_pts</a:t>
            </a:r>
            <a:r>
              <a:rPr sz="2000" dirty="0">
                <a:solidFill>
                  <a:srgbClr val="003B4F"/>
                </a:solidFill>
                <a:latin typeface="Courier"/>
              </a:rPr>
              <a:t> </a:t>
            </a:r>
            <a:r>
              <a:rPr sz="2000" dirty="0">
                <a:solidFill>
                  <a:srgbClr val="5E5E5E"/>
                </a:solidFill>
                <a:latin typeface="Courier"/>
              </a:rPr>
              <a:t>%&gt;%</a:t>
            </a:r>
            <a:br>
              <a:rPr sz="2000" dirty="0"/>
            </a:br>
            <a:r>
              <a:rPr sz="2000" dirty="0">
                <a:solidFill>
                  <a:srgbClr val="003B4F"/>
                </a:solidFill>
                <a:latin typeface="Courier"/>
              </a:rPr>
              <a:t>  </a:t>
            </a:r>
            <a:r>
              <a:rPr sz="2000" dirty="0" err="1">
                <a:solidFill>
                  <a:srgbClr val="4758AB"/>
                </a:solidFill>
                <a:latin typeface="Courier"/>
              </a:rPr>
              <a:t>st_transform</a:t>
            </a:r>
            <a:r>
              <a:rPr sz="2000" dirty="0">
                <a:solidFill>
                  <a:srgbClr val="003B4F"/>
                </a:solidFill>
                <a:latin typeface="Courier"/>
              </a:rPr>
              <a:t>(</a:t>
            </a:r>
            <a:r>
              <a:rPr sz="2000" dirty="0" err="1">
                <a:solidFill>
                  <a:srgbClr val="657422"/>
                </a:solidFill>
                <a:latin typeface="Courier"/>
              </a:rPr>
              <a:t>crs</a:t>
            </a:r>
            <a:r>
              <a:rPr sz="2000" dirty="0">
                <a:solidFill>
                  <a:srgbClr val="657422"/>
                </a:solidFill>
                <a:latin typeface="Courier"/>
              </a:rPr>
              <a:t> =</a:t>
            </a:r>
            <a:r>
              <a:rPr sz="2000" dirty="0">
                <a:solidFill>
                  <a:srgbClr val="003B4F"/>
                </a:solidFill>
                <a:latin typeface="Courier"/>
              </a:rPr>
              <a:t> </a:t>
            </a:r>
            <a:r>
              <a:rPr sz="2000" dirty="0">
                <a:solidFill>
                  <a:srgbClr val="AD0000"/>
                </a:solidFill>
                <a:latin typeface="Courier"/>
              </a:rPr>
              <a:t>4326</a:t>
            </a:r>
            <a:r>
              <a:rPr sz="2000" dirty="0">
                <a:solidFill>
                  <a:srgbClr val="003B4F"/>
                </a:solidFill>
                <a:latin typeface="Courier"/>
              </a:rPr>
              <a:t>) </a:t>
            </a:r>
            <a:r>
              <a:rPr sz="2000" dirty="0">
                <a:solidFill>
                  <a:srgbClr val="5E5E5E"/>
                </a:solidFill>
                <a:latin typeface="Courier"/>
              </a:rPr>
              <a:t>%&gt;%</a:t>
            </a:r>
            <a:br>
              <a:rPr sz="2000" dirty="0"/>
            </a:br>
            <a:r>
              <a:rPr sz="2000" dirty="0">
                <a:solidFill>
                  <a:srgbClr val="003B4F"/>
                </a:solidFill>
                <a:latin typeface="Courier"/>
              </a:rPr>
              <a:t>  </a:t>
            </a:r>
            <a:r>
              <a:rPr sz="2000" dirty="0">
                <a:solidFill>
                  <a:srgbClr val="4758AB"/>
                </a:solidFill>
                <a:latin typeface="Courier"/>
              </a:rPr>
              <a:t>filter</a:t>
            </a:r>
            <a:r>
              <a:rPr sz="2000" dirty="0">
                <a:solidFill>
                  <a:srgbClr val="003B4F"/>
                </a:solidFill>
                <a:latin typeface="Courier"/>
              </a:rPr>
              <a:t>(id </a:t>
            </a:r>
            <a:r>
              <a:rPr sz="2000" dirty="0">
                <a:solidFill>
                  <a:srgbClr val="5E5E5E"/>
                </a:solidFill>
                <a:latin typeface="Courier"/>
              </a:rPr>
              <a:t>%in%</a:t>
            </a:r>
            <a:r>
              <a:rPr sz="2000" dirty="0">
                <a:solidFill>
                  <a:srgbClr val="003B4F"/>
                </a:solidFill>
                <a:latin typeface="Courier"/>
              </a:rPr>
              <a:t> </a:t>
            </a:r>
            <a:r>
              <a:rPr sz="2000" dirty="0">
                <a:solidFill>
                  <a:srgbClr val="4758AB"/>
                </a:solidFill>
                <a:latin typeface="Courier"/>
              </a:rPr>
              <a:t>c</a:t>
            </a:r>
            <a:r>
              <a:rPr sz="2000" dirty="0">
                <a:solidFill>
                  <a:srgbClr val="003B4F"/>
                </a:solidFill>
                <a:latin typeface="Courier"/>
              </a:rPr>
              <a:t>(</a:t>
            </a:r>
            <a:br>
              <a:rPr sz="2000" dirty="0"/>
            </a:br>
            <a:r>
              <a:rPr sz="2000" dirty="0">
                <a:solidFill>
                  <a:srgbClr val="003B4F"/>
                </a:solidFill>
                <a:latin typeface="Courier"/>
              </a:rPr>
              <a:t>    </a:t>
            </a:r>
            <a:r>
              <a:rPr sz="2000" dirty="0">
                <a:solidFill>
                  <a:srgbClr val="AD0000"/>
                </a:solidFill>
                <a:latin typeface="Courier"/>
              </a:rPr>
              <a:t>4</a:t>
            </a:r>
            <a:r>
              <a:rPr sz="2000" dirty="0">
                <a:solidFill>
                  <a:srgbClr val="003B4F"/>
                </a:solidFill>
                <a:latin typeface="Courier"/>
              </a:rPr>
              <a:t>, </a:t>
            </a:r>
            <a:r>
              <a:rPr sz="2000" dirty="0">
                <a:solidFill>
                  <a:srgbClr val="AD0000"/>
                </a:solidFill>
                <a:latin typeface="Courier"/>
              </a:rPr>
              <a:t>49</a:t>
            </a:r>
            <a:r>
              <a:rPr sz="2000" dirty="0">
                <a:solidFill>
                  <a:srgbClr val="003B4F"/>
                </a:solidFill>
                <a:latin typeface="Courier"/>
              </a:rPr>
              <a:t>, </a:t>
            </a:r>
            <a:r>
              <a:rPr sz="2000" dirty="0">
                <a:solidFill>
                  <a:srgbClr val="AD0000"/>
                </a:solidFill>
                <a:latin typeface="Courier"/>
              </a:rPr>
              <a:t>155</a:t>
            </a:r>
            <a:r>
              <a:rPr sz="2000" dirty="0">
                <a:solidFill>
                  <a:srgbClr val="003B4F"/>
                </a:solidFill>
                <a:latin typeface="Courier"/>
              </a:rPr>
              <a:t>,</a:t>
            </a:r>
            <a:br>
              <a:rPr sz="2000" dirty="0"/>
            </a:br>
            <a:r>
              <a:rPr sz="2000" dirty="0">
                <a:solidFill>
                  <a:srgbClr val="003B4F"/>
                </a:solidFill>
                <a:latin typeface="Courier"/>
              </a:rPr>
              <a:t>    </a:t>
            </a:r>
            <a:r>
              <a:rPr sz="2000" dirty="0">
                <a:solidFill>
                  <a:srgbClr val="AD0000"/>
                </a:solidFill>
                <a:latin typeface="Courier"/>
              </a:rPr>
              <a:t>407</a:t>
            </a:r>
            <a:r>
              <a:rPr sz="2000" dirty="0">
                <a:solidFill>
                  <a:srgbClr val="003B4F"/>
                </a:solidFill>
                <a:latin typeface="Courier"/>
              </a:rPr>
              <a:t>, </a:t>
            </a:r>
            <a:r>
              <a:rPr sz="2000" dirty="0">
                <a:solidFill>
                  <a:srgbClr val="AD0000"/>
                </a:solidFill>
                <a:latin typeface="Courier"/>
              </a:rPr>
              <a:t>456</a:t>
            </a:r>
            <a:r>
              <a:rPr sz="2000" dirty="0">
                <a:solidFill>
                  <a:srgbClr val="003B4F"/>
                </a:solidFill>
                <a:latin typeface="Courier"/>
              </a:rPr>
              <a:t>, </a:t>
            </a:r>
            <a:r>
              <a:rPr sz="2000" dirty="0">
                <a:solidFill>
                  <a:srgbClr val="AD0000"/>
                </a:solidFill>
                <a:latin typeface="Courier"/>
              </a:rPr>
              <a:t>472</a:t>
            </a:r>
            <a:r>
              <a:rPr sz="2000" dirty="0">
                <a:solidFill>
                  <a:srgbClr val="003B4F"/>
                </a:solidFill>
                <a:latin typeface="Courier"/>
              </a:rPr>
              <a:t>,</a:t>
            </a:r>
            <a:br>
              <a:rPr sz="2000" dirty="0"/>
            </a:br>
            <a:r>
              <a:rPr sz="2000" dirty="0">
                <a:solidFill>
                  <a:srgbClr val="003B4F"/>
                </a:solidFill>
                <a:latin typeface="Courier"/>
              </a:rPr>
              <a:t>    </a:t>
            </a:r>
            <a:r>
              <a:rPr sz="2000" dirty="0">
                <a:solidFill>
                  <a:srgbClr val="AD0000"/>
                </a:solidFill>
                <a:latin typeface="Courier"/>
              </a:rPr>
              <a:t>671</a:t>
            </a:r>
            <a:r>
              <a:rPr sz="2000" dirty="0">
                <a:solidFill>
                  <a:srgbClr val="003B4F"/>
                </a:solidFill>
                <a:latin typeface="Courier"/>
              </a:rPr>
              <a:t>, </a:t>
            </a:r>
            <a:r>
              <a:rPr sz="2000" dirty="0">
                <a:solidFill>
                  <a:srgbClr val="AD0000"/>
                </a:solidFill>
                <a:latin typeface="Courier"/>
              </a:rPr>
              <a:t>696</a:t>
            </a:r>
            <a:r>
              <a:rPr sz="2000" dirty="0">
                <a:solidFill>
                  <a:srgbClr val="003B4F"/>
                </a:solidFill>
                <a:latin typeface="Courier"/>
              </a:rPr>
              <a:t>, </a:t>
            </a:r>
            <a:r>
              <a:rPr sz="2000" dirty="0">
                <a:solidFill>
                  <a:srgbClr val="AD0000"/>
                </a:solidFill>
                <a:latin typeface="Courier"/>
              </a:rPr>
              <a:t>720</a:t>
            </a:r>
            <a:r>
              <a:rPr sz="2000" dirty="0">
                <a:solidFill>
                  <a:srgbClr val="003B4F"/>
                </a:solidFill>
                <a:latin typeface="Courier"/>
              </a:rPr>
              <a:t>,</a:t>
            </a:r>
            <a:br>
              <a:rPr sz="2000" dirty="0"/>
            </a:br>
            <a:r>
              <a:rPr sz="2000" dirty="0">
                <a:solidFill>
                  <a:srgbClr val="003B4F"/>
                </a:solidFill>
                <a:latin typeface="Courier"/>
              </a:rPr>
              <a:t>    </a:t>
            </a:r>
            <a:r>
              <a:rPr sz="2000" dirty="0">
                <a:solidFill>
                  <a:srgbClr val="AD0000"/>
                </a:solidFill>
                <a:latin typeface="Courier"/>
              </a:rPr>
              <a:t>835</a:t>
            </a:r>
            <a:r>
              <a:rPr sz="2000" dirty="0">
                <a:solidFill>
                  <a:srgbClr val="003B4F"/>
                </a:solidFill>
                <a:latin typeface="Courier"/>
              </a:rPr>
              <a:t>, </a:t>
            </a:r>
            <a:r>
              <a:rPr sz="2000" dirty="0">
                <a:solidFill>
                  <a:srgbClr val="AD0000"/>
                </a:solidFill>
                <a:latin typeface="Courier"/>
              </a:rPr>
              <a:t>876</a:t>
            </a:r>
            <a:r>
              <a:rPr sz="2000" dirty="0">
                <a:solidFill>
                  <a:srgbClr val="003B4F"/>
                </a:solidFill>
                <a:latin typeface="Courier"/>
              </a:rPr>
              <a:t>, </a:t>
            </a:r>
            <a:r>
              <a:rPr sz="2000" dirty="0">
                <a:solidFill>
                  <a:srgbClr val="AD0000"/>
                </a:solidFill>
                <a:latin typeface="Courier"/>
              </a:rPr>
              <a:t>920</a:t>
            </a:r>
            <a:br>
              <a:rPr sz="2000" dirty="0"/>
            </a:br>
            <a:r>
              <a:rPr sz="2000" dirty="0">
                <a:solidFill>
                  <a:srgbClr val="003B4F"/>
                </a:solidFill>
                <a:latin typeface="Courier"/>
              </a:rPr>
              <a:t>  )) </a:t>
            </a:r>
            <a:r>
              <a:rPr sz="2000" dirty="0">
                <a:solidFill>
                  <a:srgbClr val="5E5E5E"/>
                </a:solidFill>
                <a:latin typeface="Courier"/>
              </a:rPr>
              <a:t>%&gt;%</a:t>
            </a:r>
            <a:br>
              <a:rPr sz="2000" dirty="0"/>
            </a:br>
            <a:r>
              <a:rPr sz="2000" dirty="0">
                <a:solidFill>
                  <a:srgbClr val="003B4F"/>
                </a:solidFill>
                <a:latin typeface="Courier"/>
              </a:rPr>
              <a:t>  </a:t>
            </a:r>
            <a:r>
              <a:rPr sz="2000" dirty="0">
                <a:solidFill>
                  <a:srgbClr val="4758AB"/>
                </a:solidFill>
                <a:latin typeface="Courier"/>
              </a:rPr>
              <a:t>rename</a:t>
            </a:r>
            <a:r>
              <a:rPr sz="2000" dirty="0">
                <a:solidFill>
                  <a:srgbClr val="003B4F"/>
                </a:solidFill>
                <a:latin typeface="Courier"/>
              </a:rPr>
              <a:t>(</a:t>
            </a:r>
            <a:br>
              <a:rPr sz="2000" dirty="0"/>
            </a:br>
            <a:r>
              <a:rPr sz="2000" dirty="0">
                <a:solidFill>
                  <a:srgbClr val="003B4F"/>
                </a:solidFill>
                <a:latin typeface="Courier"/>
              </a:rPr>
              <a:t>    </a:t>
            </a:r>
            <a:r>
              <a:rPr sz="2000" dirty="0" err="1">
                <a:solidFill>
                  <a:srgbClr val="657422"/>
                </a:solidFill>
                <a:latin typeface="Courier"/>
              </a:rPr>
              <a:t>receiver_serial_no</a:t>
            </a:r>
            <a:r>
              <a:rPr sz="2000" dirty="0">
                <a:solidFill>
                  <a:srgbClr val="657422"/>
                </a:solidFill>
                <a:latin typeface="Courier"/>
              </a:rPr>
              <a:t> =</a:t>
            </a:r>
            <a:r>
              <a:rPr sz="2000" dirty="0">
                <a:solidFill>
                  <a:srgbClr val="003B4F"/>
                </a:solidFill>
                <a:latin typeface="Courier"/>
              </a:rPr>
              <a:t> </a:t>
            </a:r>
            <a:r>
              <a:rPr sz="2000" dirty="0" err="1">
                <a:solidFill>
                  <a:srgbClr val="003B4F"/>
                </a:solidFill>
                <a:latin typeface="Courier"/>
              </a:rPr>
              <a:t>ins_serial_no</a:t>
            </a:r>
            <a:br>
              <a:rPr sz="2000" dirty="0"/>
            </a:br>
            <a:r>
              <a:rPr sz="2000" dirty="0">
                <a:solidFill>
                  <a:srgbClr val="003B4F"/>
                </a:solidFill>
                <a:latin typeface="Courier"/>
              </a:rPr>
              <a:t>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D0F549-B741-A985-C5ED-C0F2C23A37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2B4311-A626-EAE7-08CF-0D8BBC466ACA}"/>
              </a:ext>
            </a:extLst>
          </p:cNvPr>
          <p:cNvSpPr>
            <a:spLocks noGrp="1"/>
          </p:cNvSpPr>
          <p:nvPr>
            <p:ph type="title"/>
          </p:nvPr>
        </p:nvSpPr>
        <p:spPr>
          <a:xfrm>
            <a:off x="2231427" y="15787"/>
            <a:ext cx="7730735" cy="1188720"/>
          </a:xfrm>
        </p:spPr>
        <p:txBody>
          <a:bodyPr/>
          <a:lstStyle/>
          <a:p>
            <a:r>
              <a:t>Select locations for deployment</a:t>
            </a:r>
          </a:p>
        </p:txBody>
      </p:sp>
      <p:sp>
        <p:nvSpPr>
          <p:cNvPr id="3" name="Content Placeholder 2">
            <a:extLst>
              <a:ext uri="{FF2B5EF4-FFF2-40B4-BE49-F238E27FC236}">
                <a16:creationId xmlns:a16="http://schemas.microsoft.com/office/drawing/2014/main" id="{3742539B-ABE7-C401-0546-906C2C681006}"/>
              </a:ext>
            </a:extLst>
          </p:cNvPr>
          <p:cNvSpPr>
            <a:spLocks noGrp="1"/>
          </p:cNvSpPr>
          <p:nvPr>
            <p:ph idx="1"/>
          </p:nvPr>
        </p:nvSpPr>
        <p:spPr>
          <a:xfrm>
            <a:off x="0" y="1204507"/>
            <a:ext cx="12836106" cy="6248715"/>
          </a:xfrm>
        </p:spPr>
        <p:txBody>
          <a:bodyPr>
            <a:noAutofit/>
          </a:bodyPr>
          <a:lstStyle/>
          <a:p>
            <a:pPr indent="0">
              <a:buNone/>
            </a:pPr>
            <a:r>
              <a:rPr lang="en-CA" sz="1500" dirty="0" err="1">
                <a:solidFill>
                  <a:srgbClr val="003B4F"/>
                </a:solidFill>
                <a:latin typeface="Courier"/>
              </a:rPr>
              <a:t>deploy_sites</a:t>
            </a:r>
            <a:r>
              <a:rPr lang="en-CA" sz="1500" dirty="0">
                <a:solidFill>
                  <a:srgbClr val="003B4F"/>
                </a:solidFill>
                <a:latin typeface="Courier"/>
              </a:rPr>
              <a:t> &lt;- </a:t>
            </a:r>
            <a:r>
              <a:rPr lang="en-CA" sz="1500" dirty="0" err="1">
                <a:solidFill>
                  <a:srgbClr val="003B4F"/>
                </a:solidFill>
                <a:latin typeface="Courier"/>
              </a:rPr>
              <a:t>deploy_sites</a:t>
            </a:r>
            <a:r>
              <a:rPr lang="en-CA" sz="1500" dirty="0">
                <a:solidFill>
                  <a:srgbClr val="003B4F"/>
                </a:solidFill>
                <a:latin typeface="Courier"/>
              </a:rPr>
              <a:t> </a:t>
            </a:r>
            <a:r>
              <a:rPr lang="en-CA" sz="1500" dirty="0">
                <a:solidFill>
                  <a:srgbClr val="5E5E5E"/>
                </a:solidFill>
                <a:latin typeface="Courier"/>
              </a:rPr>
              <a:t>%&gt;%</a:t>
            </a:r>
            <a:br>
              <a:rPr lang="en-CA" sz="1500" dirty="0"/>
            </a:br>
            <a:r>
              <a:rPr lang="en-CA" sz="1500" dirty="0">
                <a:solidFill>
                  <a:srgbClr val="003B4F"/>
                </a:solidFill>
                <a:latin typeface="Courier"/>
              </a:rPr>
              <a:t>  </a:t>
            </a:r>
            <a:r>
              <a:rPr lang="en-CA" sz="1500" dirty="0">
                <a:solidFill>
                  <a:srgbClr val="4758AB"/>
                </a:solidFill>
                <a:latin typeface="Courier"/>
              </a:rPr>
              <a:t>mutate</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deploy_date_time</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deploy_lat</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deploy_long</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bottom_depth</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riser_length</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instrument_depth</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ins_model_number</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ins_serial_no</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a:solidFill>
                  <a:srgbClr val="657422"/>
                </a:solidFill>
                <a:latin typeface="Courier"/>
              </a:rPr>
              <a:t>transmitter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transmitter_model</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deployed_by</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a:solidFill>
                  <a:srgbClr val="657422"/>
                </a:solidFill>
                <a:latin typeface="Courier"/>
              </a:rPr>
              <a:t>recovered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recover_date_time</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recover_lat</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recover_long</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data_downloaded</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download_date_time</a:t>
            </a:r>
            <a:r>
              <a:rPr lang="en-CA" sz="1500" dirty="0">
                <a:solidFill>
                  <a:srgbClr val="657422"/>
                </a:solidFill>
                <a:latin typeface="Courier"/>
              </a:rPr>
              <a:t>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a:solidFill>
                  <a:srgbClr val="657422"/>
                </a:solidFill>
                <a:latin typeface="Courier"/>
              </a:rPr>
              <a:t>comments =</a:t>
            </a:r>
            <a:r>
              <a:rPr lang="en-CA" sz="1500" dirty="0">
                <a:solidFill>
                  <a:srgbClr val="003B4F"/>
                </a:solidFill>
                <a:latin typeface="Courier"/>
              </a:rPr>
              <a:t> </a:t>
            </a:r>
            <a:r>
              <a:rPr lang="en-CA" sz="1500" dirty="0">
                <a:solidFill>
                  <a:srgbClr val="8F5902"/>
                </a:solidFill>
                <a:latin typeface="Courier"/>
              </a:rPr>
              <a:t>NA</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expect_deploy_lat</a:t>
            </a:r>
            <a:r>
              <a:rPr lang="en-CA" sz="1500" dirty="0">
                <a:solidFill>
                  <a:srgbClr val="657422"/>
                </a:solidFill>
                <a:latin typeface="Courier"/>
              </a:rPr>
              <a:t> =</a:t>
            </a:r>
            <a:r>
              <a:rPr lang="en-CA" sz="1500" dirty="0">
                <a:solidFill>
                  <a:srgbClr val="003B4F"/>
                </a:solidFill>
                <a:latin typeface="Courier"/>
              </a:rPr>
              <a:t> </a:t>
            </a:r>
            <a:r>
              <a:rPr lang="en-CA" sz="1500" dirty="0" err="1">
                <a:solidFill>
                  <a:srgbClr val="4758AB"/>
                </a:solidFill>
                <a:latin typeface="Courier"/>
              </a:rPr>
              <a:t>st_coordinates</a:t>
            </a:r>
            <a:r>
              <a:rPr lang="en-CA" sz="1500" dirty="0">
                <a:solidFill>
                  <a:srgbClr val="003B4F"/>
                </a:solidFill>
                <a:latin typeface="Courier"/>
              </a:rPr>
              <a:t>(.)[, </a:t>
            </a:r>
            <a:r>
              <a:rPr lang="en-CA" sz="1500" dirty="0">
                <a:solidFill>
                  <a:srgbClr val="20794D"/>
                </a:solidFill>
                <a:latin typeface="Courier"/>
              </a:rPr>
              <a:t>"Y"</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657422"/>
                </a:solidFill>
                <a:latin typeface="Courier"/>
              </a:rPr>
              <a:t>expect_deploy_long</a:t>
            </a:r>
            <a:r>
              <a:rPr lang="en-CA" sz="1500" dirty="0">
                <a:solidFill>
                  <a:srgbClr val="657422"/>
                </a:solidFill>
                <a:latin typeface="Courier"/>
              </a:rPr>
              <a:t> =</a:t>
            </a:r>
            <a:r>
              <a:rPr lang="en-CA" sz="1500" dirty="0">
                <a:solidFill>
                  <a:srgbClr val="003B4F"/>
                </a:solidFill>
                <a:latin typeface="Courier"/>
              </a:rPr>
              <a:t> </a:t>
            </a:r>
            <a:r>
              <a:rPr lang="en-CA" sz="1500" dirty="0" err="1">
                <a:solidFill>
                  <a:srgbClr val="4758AB"/>
                </a:solidFill>
                <a:latin typeface="Courier"/>
              </a:rPr>
              <a:t>st_coordinates</a:t>
            </a:r>
            <a:r>
              <a:rPr lang="en-CA" sz="1500" dirty="0">
                <a:solidFill>
                  <a:srgbClr val="003B4F"/>
                </a:solidFill>
                <a:latin typeface="Courier"/>
              </a:rPr>
              <a:t>(.)[, </a:t>
            </a:r>
            <a:r>
              <a:rPr lang="en-CA" sz="1500" dirty="0">
                <a:solidFill>
                  <a:srgbClr val="20794D"/>
                </a:solidFill>
                <a:latin typeface="Courier"/>
              </a:rPr>
              <a:t>"X"</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a:solidFill>
                  <a:srgbClr val="657422"/>
                </a:solidFill>
                <a:latin typeface="Courier"/>
              </a:rPr>
              <a:t>comments =</a:t>
            </a:r>
            <a:r>
              <a:rPr lang="en-CA" sz="1500" dirty="0">
                <a:solidFill>
                  <a:srgbClr val="003B4F"/>
                </a:solidFill>
                <a:latin typeface="Courier"/>
              </a:rPr>
              <a:t> </a:t>
            </a:r>
            <a:r>
              <a:rPr lang="en-CA" sz="1500" dirty="0">
                <a:solidFill>
                  <a:srgbClr val="8F5902"/>
                </a:solidFill>
                <a:latin typeface="Courier"/>
              </a:rPr>
              <a:t>NA</a:t>
            </a:r>
            <a:br>
              <a:rPr lang="en-CA" sz="1500" dirty="0"/>
            </a:br>
            <a:r>
              <a:rPr lang="en-CA" sz="1500" dirty="0">
                <a:solidFill>
                  <a:srgbClr val="003B4F"/>
                </a:solidFill>
                <a:latin typeface="Courier"/>
              </a:rPr>
              <a:t>  )</a:t>
            </a:r>
          </a:p>
        </p:txBody>
      </p:sp>
    </p:spTree>
    <p:extLst>
      <p:ext uri="{BB962C8B-B14F-4D97-AF65-F5344CB8AC3E}">
        <p14:creationId xmlns:p14="http://schemas.microsoft.com/office/powerpoint/2010/main" val="42926599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3BC1DB-8B1A-D713-54CF-997CABF724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3C2454-24CD-E7E7-5FAF-BDE590348ECE}"/>
              </a:ext>
            </a:extLst>
          </p:cNvPr>
          <p:cNvSpPr>
            <a:spLocks noGrp="1"/>
          </p:cNvSpPr>
          <p:nvPr>
            <p:ph type="title"/>
          </p:nvPr>
        </p:nvSpPr>
        <p:spPr>
          <a:xfrm>
            <a:off x="2231426" y="564427"/>
            <a:ext cx="7730735" cy="1188720"/>
          </a:xfrm>
        </p:spPr>
        <p:txBody>
          <a:bodyPr/>
          <a:lstStyle/>
          <a:p>
            <a:r>
              <a:t>Select locations for deployment</a:t>
            </a:r>
          </a:p>
        </p:txBody>
      </p:sp>
      <p:sp>
        <p:nvSpPr>
          <p:cNvPr id="3" name="Content Placeholder 2">
            <a:extLst>
              <a:ext uri="{FF2B5EF4-FFF2-40B4-BE49-F238E27FC236}">
                <a16:creationId xmlns:a16="http://schemas.microsoft.com/office/drawing/2014/main" id="{FB4B6F01-089E-7F9D-44A8-06FB096EC904}"/>
              </a:ext>
            </a:extLst>
          </p:cNvPr>
          <p:cNvSpPr>
            <a:spLocks noGrp="1"/>
          </p:cNvSpPr>
          <p:nvPr>
            <p:ph idx="1"/>
          </p:nvPr>
        </p:nvSpPr>
        <p:spPr>
          <a:xfrm>
            <a:off x="0" y="1998137"/>
            <a:ext cx="12836106" cy="6248715"/>
          </a:xfrm>
        </p:spPr>
        <p:txBody>
          <a:bodyPr>
            <a:noAutofit/>
          </a:bodyPr>
          <a:lstStyle/>
          <a:p>
            <a:pPr indent="0">
              <a:buNone/>
            </a:pPr>
            <a:r>
              <a:rPr lang="en-CA" sz="1500" dirty="0" err="1">
                <a:solidFill>
                  <a:srgbClr val="003B4F"/>
                </a:solidFill>
                <a:latin typeface="Courier"/>
              </a:rPr>
              <a:t>deploy_sites</a:t>
            </a:r>
            <a:r>
              <a:rPr lang="en-CA" sz="1500" dirty="0">
                <a:solidFill>
                  <a:srgbClr val="003B4F"/>
                </a:solidFill>
                <a:latin typeface="Courier"/>
              </a:rPr>
              <a:t> &lt;- </a:t>
            </a:r>
            <a:r>
              <a:rPr lang="en-CA" sz="1500" dirty="0" err="1">
                <a:solidFill>
                  <a:srgbClr val="003B4F"/>
                </a:solidFill>
                <a:latin typeface="Courier"/>
              </a:rPr>
              <a:t>deploy_sites</a:t>
            </a:r>
            <a:r>
              <a:rPr lang="en-CA" sz="1500" dirty="0">
                <a:solidFill>
                  <a:srgbClr val="003B4F"/>
                </a:solidFill>
                <a:latin typeface="Courier"/>
              </a:rPr>
              <a:t> </a:t>
            </a:r>
            <a:r>
              <a:rPr lang="en-CA" sz="1500" dirty="0">
                <a:solidFill>
                  <a:srgbClr val="5E5E5E"/>
                </a:solidFill>
                <a:latin typeface="Courier"/>
              </a:rPr>
              <a:t>%&gt;%</a:t>
            </a:r>
            <a:br>
              <a:rPr lang="en-CA" sz="1500" dirty="0"/>
            </a:br>
            <a:r>
              <a:rPr lang="en-CA" sz="1500" dirty="0">
                <a:solidFill>
                  <a:srgbClr val="003B4F"/>
                </a:solidFill>
                <a:latin typeface="Courier"/>
              </a:rPr>
              <a:t>  </a:t>
            </a:r>
            <a:r>
              <a:rPr lang="en-CA" sz="1500" dirty="0" err="1">
                <a:solidFill>
                  <a:srgbClr val="003B4F"/>
                </a:solidFill>
                <a:latin typeface="Courier"/>
              </a:rPr>
              <a:t>dplyr</a:t>
            </a:r>
            <a:r>
              <a:rPr lang="en-CA" sz="1500" dirty="0">
                <a:solidFill>
                  <a:srgbClr val="5E5E5E"/>
                </a:solidFill>
                <a:latin typeface="Courier"/>
              </a:rPr>
              <a:t>::</a:t>
            </a:r>
            <a:r>
              <a:rPr lang="en-CA" sz="1500" dirty="0">
                <a:solidFill>
                  <a:srgbClr val="4758AB"/>
                </a:solidFill>
                <a:latin typeface="Courier"/>
              </a:rPr>
              <a:t>select</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003B4F"/>
                </a:solidFill>
                <a:latin typeface="Courier"/>
              </a:rPr>
              <a:t>id</a:t>
            </a:r>
            <a:r>
              <a:rPr lang="en-CA" sz="1500" dirty="0" err="1">
                <a:solidFill>
                  <a:srgbClr val="5E5E5E"/>
                </a:solidFill>
                <a:latin typeface="Courier"/>
              </a:rPr>
              <a:t>:</a:t>
            </a:r>
            <a:r>
              <a:rPr lang="en-CA" sz="1500" dirty="0" err="1">
                <a:solidFill>
                  <a:srgbClr val="003B4F"/>
                </a:solidFill>
                <a:latin typeface="Courier"/>
              </a:rPr>
              <a:t>receiver_serial_no</a:t>
            </a:r>
            <a:r>
              <a:rPr lang="en-CA" sz="1500" dirty="0">
                <a:solidFill>
                  <a:srgbClr val="003B4F"/>
                </a:solidFill>
                <a:latin typeface="Courier"/>
              </a:rPr>
              <a:t>,</a:t>
            </a:r>
            <a:br>
              <a:rPr lang="en-CA" sz="1500" dirty="0"/>
            </a:br>
            <a:r>
              <a:rPr lang="en-CA" sz="1500" dirty="0">
                <a:solidFill>
                  <a:srgbClr val="003B4F"/>
                </a:solidFill>
                <a:latin typeface="Courier"/>
              </a:rPr>
              <a:t>    </a:t>
            </a:r>
            <a:r>
              <a:rPr lang="en-CA" sz="1500" dirty="0" err="1">
                <a:solidFill>
                  <a:srgbClr val="003B4F"/>
                </a:solidFill>
                <a:latin typeface="Courier"/>
              </a:rPr>
              <a:t>deploy_date_time</a:t>
            </a:r>
            <a:r>
              <a:rPr lang="en-CA" sz="1500" dirty="0" err="1">
                <a:solidFill>
                  <a:srgbClr val="5E5E5E"/>
                </a:solidFill>
                <a:latin typeface="Courier"/>
              </a:rPr>
              <a:t>:</a:t>
            </a:r>
            <a:r>
              <a:rPr lang="en-CA" sz="1500" dirty="0" err="1">
                <a:solidFill>
                  <a:srgbClr val="003B4F"/>
                </a:solidFill>
                <a:latin typeface="Courier"/>
              </a:rPr>
              <a:t>expect_deploy_long</a:t>
            </a:r>
            <a:r>
              <a:rPr lang="en-CA" sz="1500" dirty="0">
                <a:solidFill>
                  <a:srgbClr val="003B4F"/>
                </a:solidFill>
                <a:latin typeface="Courier"/>
              </a:rPr>
              <a:t>, geometry</a:t>
            </a:r>
            <a:br>
              <a:rPr lang="en-CA" sz="1500" dirty="0"/>
            </a:br>
            <a:r>
              <a:rPr lang="en-CA" sz="1500" dirty="0">
                <a:solidFill>
                  <a:srgbClr val="003B4F"/>
                </a:solidFill>
                <a:latin typeface="Courier"/>
              </a:rPr>
              <a:t>  )</a:t>
            </a:r>
          </a:p>
        </p:txBody>
      </p:sp>
    </p:spTree>
    <p:extLst>
      <p:ext uri="{BB962C8B-B14F-4D97-AF65-F5344CB8AC3E}">
        <p14:creationId xmlns:p14="http://schemas.microsoft.com/office/powerpoint/2010/main" val="9847380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Export to excel and gpx formats</a:t>
            </a:r>
          </a:p>
        </p:txBody>
      </p:sp>
      <p:sp>
        <p:nvSpPr>
          <p:cNvPr id="3" name="Content Placeholder 2"/>
          <p:cNvSpPr>
            <a:spLocks noGrp="1"/>
          </p:cNvSpPr>
          <p:nvPr>
            <p:ph idx="1"/>
          </p:nvPr>
        </p:nvSpPr>
        <p:spPr>
          <a:xfrm>
            <a:off x="0" y="2277374"/>
            <a:ext cx="12193587" cy="4761781"/>
          </a:xfrm>
        </p:spPr>
        <p:txBody>
          <a:bodyPr>
            <a:normAutofit/>
          </a:bodyPr>
          <a:lstStyle/>
          <a:p>
            <a:pPr lvl="0"/>
            <a:r>
              <a:rPr dirty="0"/>
              <a:t>Then we will save as an excel and </a:t>
            </a:r>
            <a:r>
              <a:rPr dirty="0" err="1"/>
              <a:t>gpx</a:t>
            </a:r>
            <a:r>
              <a:rPr dirty="0"/>
              <a:t> file. To save as excel we will use </a:t>
            </a:r>
            <a:r>
              <a:rPr dirty="0">
                <a:hlinkClick r:id="rId2"/>
              </a:rPr>
              <a:t>{openxlsx}</a:t>
            </a:r>
            <a:r>
              <a:rPr dirty="0"/>
              <a:t>. You will notice that I don’t have it in the load packages area of this vignette. I have not placed it there for the purpose of how R builds vignettes but please add it to your load packages call. You will also need to replace </a:t>
            </a:r>
            <a:r>
              <a:rPr dirty="0">
                <a:latin typeface="Courier"/>
              </a:rPr>
              <a:t>"YOUR_FILE_PATH"</a:t>
            </a:r>
            <a:r>
              <a:rPr dirty="0"/>
              <a:t> with your file path for both saving as an excel and/or </a:t>
            </a:r>
            <a:r>
              <a:rPr dirty="0" err="1"/>
              <a:t>gpx</a:t>
            </a:r>
            <a:r>
              <a:rPr dirty="0"/>
              <a:t> file.</a:t>
            </a:r>
          </a:p>
          <a:p>
            <a:pPr indent="0">
              <a:buNone/>
            </a:pPr>
            <a:r>
              <a:rPr dirty="0">
                <a:solidFill>
                  <a:srgbClr val="5E5E5E"/>
                </a:solidFill>
                <a:latin typeface="Courier"/>
              </a:rPr>
              <a:t># save as excel</a:t>
            </a:r>
            <a:br>
              <a:rPr dirty="0"/>
            </a:br>
            <a:r>
              <a:rPr dirty="0" err="1">
                <a:solidFill>
                  <a:srgbClr val="003B4F"/>
                </a:solidFill>
                <a:latin typeface="Courier"/>
              </a:rPr>
              <a:t>openxlsx</a:t>
            </a:r>
            <a:r>
              <a:rPr dirty="0">
                <a:solidFill>
                  <a:srgbClr val="5E5E5E"/>
                </a:solidFill>
                <a:latin typeface="Courier"/>
              </a:rPr>
              <a:t>::</a:t>
            </a:r>
            <a:r>
              <a:rPr dirty="0" err="1">
                <a:solidFill>
                  <a:srgbClr val="4758AB"/>
                </a:solidFill>
                <a:latin typeface="Courier"/>
              </a:rPr>
              <a:t>write.xlsx</a:t>
            </a:r>
            <a:r>
              <a:rPr dirty="0">
                <a:solidFill>
                  <a:srgbClr val="003B4F"/>
                </a:solidFill>
                <a:latin typeface="Courier"/>
              </a:rPr>
              <a:t>(</a:t>
            </a:r>
            <a:r>
              <a:rPr dirty="0" err="1">
                <a:solidFill>
                  <a:srgbClr val="003B4F"/>
                </a:solidFill>
                <a:latin typeface="Courier"/>
              </a:rPr>
              <a:t>deploy_sites</a:t>
            </a:r>
            <a:r>
              <a:rPr dirty="0">
                <a:solidFill>
                  <a:srgbClr val="003B4F"/>
                </a:solidFill>
                <a:latin typeface="Courier"/>
              </a:rPr>
              <a:t>, </a:t>
            </a:r>
            <a:r>
              <a:rPr dirty="0">
                <a:solidFill>
                  <a:srgbClr val="20794D"/>
                </a:solidFill>
                <a:latin typeface="Courier"/>
              </a:rPr>
              <a:t>"</a:t>
            </a:r>
            <a:r>
              <a:rPr dirty="0" err="1">
                <a:solidFill>
                  <a:srgbClr val="20794D"/>
                </a:solidFill>
                <a:latin typeface="Courier"/>
              </a:rPr>
              <a:t>YOUR_FILE_PATH.xlsx</a:t>
            </a:r>
            <a:r>
              <a:rPr dirty="0">
                <a:solidFill>
                  <a:srgbClr val="20794D"/>
                </a:solidFill>
                <a:latin typeface="Courier"/>
              </a:rPr>
              <a:t>"</a:t>
            </a:r>
            <a:r>
              <a:rPr dirty="0">
                <a:solidFill>
                  <a:srgbClr val="003B4F"/>
                </a:solidFill>
                <a:latin typeface="Courier"/>
              </a:rPr>
              <a:t>)</a:t>
            </a:r>
            <a:br>
              <a:rPr dirty="0"/>
            </a:br>
            <a:br>
              <a:rPr dirty="0"/>
            </a:br>
            <a:r>
              <a:rPr dirty="0">
                <a:solidFill>
                  <a:srgbClr val="5E5E5E"/>
                </a:solidFill>
                <a:latin typeface="Courier"/>
              </a:rPr>
              <a:t># save as </a:t>
            </a:r>
            <a:r>
              <a:rPr dirty="0" err="1">
                <a:solidFill>
                  <a:srgbClr val="5E5E5E"/>
                </a:solidFill>
                <a:latin typeface="Courier"/>
              </a:rPr>
              <a:t>gpx</a:t>
            </a:r>
            <a:br>
              <a:rPr dirty="0"/>
            </a:br>
            <a:r>
              <a:rPr dirty="0" err="1">
                <a:solidFill>
                  <a:srgbClr val="4758AB"/>
                </a:solidFill>
                <a:latin typeface="Courier"/>
              </a:rPr>
              <a:t>st_write</a:t>
            </a:r>
            <a:r>
              <a:rPr dirty="0">
                <a:solidFill>
                  <a:srgbClr val="003B4F"/>
                </a:solidFill>
                <a:latin typeface="Courier"/>
              </a:rPr>
              <a:t>(</a:t>
            </a:r>
            <a:r>
              <a:rPr dirty="0" err="1">
                <a:solidFill>
                  <a:srgbClr val="003B4F"/>
                </a:solidFill>
                <a:latin typeface="Courier"/>
              </a:rPr>
              <a:t>deploy_sites</a:t>
            </a:r>
            <a:r>
              <a:rPr dirty="0">
                <a:solidFill>
                  <a:srgbClr val="003B4F"/>
                </a:solidFill>
                <a:latin typeface="Courier"/>
              </a:rPr>
              <a:t>, </a:t>
            </a:r>
            <a:r>
              <a:rPr dirty="0">
                <a:solidFill>
                  <a:srgbClr val="20794D"/>
                </a:solidFill>
                <a:latin typeface="Courier"/>
              </a:rPr>
              <a:t>"YOUR_FILE_PATH"</a:t>
            </a:r>
            <a:r>
              <a:rPr dirty="0">
                <a:solidFill>
                  <a:srgbClr val="003B4F"/>
                </a:solidFill>
                <a:latin typeface="Courier"/>
              </a:rPr>
              <a:t>, </a:t>
            </a:r>
            <a:r>
              <a:rPr dirty="0">
                <a:solidFill>
                  <a:srgbClr val="657422"/>
                </a:solidFill>
                <a:latin typeface="Courier"/>
              </a:rPr>
              <a:t>driver =</a:t>
            </a:r>
            <a:r>
              <a:rPr dirty="0">
                <a:solidFill>
                  <a:srgbClr val="003B4F"/>
                </a:solidFill>
                <a:latin typeface="Courier"/>
              </a:rPr>
              <a:t> </a:t>
            </a:r>
            <a:r>
              <a:rPr dirty="0">
                <a:solidFill>
                  <a:srgbClr val="20794D"/>
                </a:solidFill>
                <a:latin typeface="Courier"/>
              </a:rPr>
              <a:t>"GPX"</a:t>
            </a:r>
            <a:r>
              <a:rPr dirty="0">
                <a:solidFill>
                  <a:srgbClr val="003B4F"/>
                </a:solidFill>
                <a:latin typeface="Courier"/>
              </a:rPr>
              <a:t>)</a:t>
            </a:r>
          </a:p>
          <a:p>
            <a:pPr lvl="0"/>
            <a:r>
              <a:rPr dirty="0"/>
              <a:t>Now that you’ve created your excel and </a:t>
            </a:r>
            <a:r>
              <a:rPr dirty="0" err="1"/>
              <a:t>gpx</a:t>
            </a:r>
            <a:r>
              <a:rPr dirty="0"/>
              <a:t> file you can head out in the field to deploy your ranges transmitters for a given amount of time (e.g., 24 </a:t>
            </a:r>
            <a:r>
              <a:rPr dirty="0" err="1"/>
              <a:t>hr</a:t>
            </a:r>
            <a:r>
              <a:rPr dirty="0"/>
              <a:t>). After the time period you will retriever your receivers, download the </a:t>
            </a:r>
            <a:r>
              <a:rPr dirty="0" err="1"/>
              <a:t>vrl</a:t>
            </a:r>
            <a:r>
              <a:rPr dirty="0"/>
              <a:t> files and bring them into fathom central or the older detection range software. Once you export the csv you can move on to the next part of this vignette which is the analysis side.</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Preliminary data download</a:t>
            </a:r>
          </a:p>
        </p:txBody>
      </p:sp>
      <p:sp>
        <p:nvSpPr>
          <p:cNvPr id="3" name="Content Placeholder 2"/>
          <p:cNvSpPr>
            <a:spLocks noGrp="1"/>
          </p:cNvSpPr>
          <p:nvPr>
            <p:ph idx="1"/>
          </p:nvPr>
        </p:nvSpPr>
        <p:spPr>
          <a:xfrm>
            <a:off x="0" y="2153413"/>
            <a:ext cx="12193587" cy="4704588"/>
          </a:xfrm>
        </p:spPr>
        <p:txBody>
          <a:bodyPr>
            <a:noAutofit/>
          </a:bodyPr>
          <a:lstStyle/>
          <a:p>
            <a:pPr lvl="0"/>
            <a:r>
              <a:rPr sz="1700" dirty="0"/>
              <a:t>Import </a:t>
            </a:r>
            <a:r>
              <a:rPr sz="1700" dirty="0" err="1"/>
              <a:t>vrl</a:t>
            </a:r>
            <a:r>
              <a:rPr sz="1700" dirty="0"/>
              <a:t> files and receiver and transmitter location data into </a:t>
            </a:r>
            <a:r>
              <a:rPr sz="1700" dirty="0">
                <a:hlinkClick r:id="rId2"/>
              </a:rPr>
              <a:t>Fathom Central</a:t>
            </a:r>
            <a:r>
              <a:rPr sz="1700" dirty="0"/>
              <a:t>. </a:t>
            </a:r>
            <a:r>
              <a:rPr lang="en-CA" sz="1700" dirty="0"/>
              <a:t> Y</a:t>
            </a:r>
            <a:r>
              <a:rPr sz="1700" dirty="0" err="1"/>
              <a:t>ou</a:t>
            </a:r>
            <a:r>
              <a:rPr sz="1700" dirty="0"/>
              <a:t> can download the older version at the following </a:t>
            </a:r>
            <a:r>
              <a:rPr sz="1700" dirty="0">
                <a:hlinkClick r:id="rId3"/>
              </a:rPr>
              <a:t>Innovasea website</a:t>
            </a:r>
            <a:r>
              <a:rPr sz="1700" dirty="0"/>
              <a:t>.</a:t>
            </a:r>
            <a:r>
              <a:rPr lang="en-CA" sz="1700" dirty="0"/>
              <a:t> </a:t>
            </a:r>
            <a:r>
              <a:rPr sz="1700" dirty="0"/>
              <a:t>Alternatively, you can calculate preliminary detection efficiency in R.</a:t>
            </a:r>
          </a:p>
          <a:p>
            <a:pPr lvl="0"/>
            <a:r>
              <a:rPr sz="1700" dirty="0"/>
              <a:t>To do this in R can either read in each </a:t>
            </a:r>
            <a:r>
              <a:rPr sz="1700" dirty="0" err="1"/>
              <a:t>vrl</a:t>
            </a:r>
            <a:r>
              <a:rPr sz="1700" dirty="0"/>
              <a:t> file into R using {</a:t>
            </a:r>
            <a:r>
              <a:rPr sz="1700" dirty="0" err="1"/>
              <a:t>glatos</a:t>
            </a:r>
            <a:r>
              <a:rPr sz="1700" dirty="0"/>
              <a:t>} or {</a:t>
            </a:r>
            <a:r>
              <a:rPr sz="1700" dirty="0" err="1"/>
              <a:t>rvdat</a:t>
            </a:r>
            <a:r>
              <a:rPr sz="1700" dirty="0"/>
              <a:t>} or create a </a:t>
            </a:r>
            <a:r>
              <a:rPr sz="1700" dirty="0" err="1"/>
              <a:t>vue</a:t>
            </a:r>
            <a:r>
              <a:rPr sz="1700" dirty="0"/>
              <a:t> database, bring in all </a:t>
            </a:r>
            <a:r>
              <a:rPr sz="1700" dirty="0" err="1"/>
              <a:t>vrl</a:t>
            </a:r>
            <a:r>
              <a:rPr sz="1700" dirty="0"/>
              <a:t> files, and export the detection file as a csv.</a:t>
            </a:r>
          </a:p>
          <a:p>
            <a:pPr lvl="0"/>
            <a:r>
              <a:rPr sz="1700" dirty="0"/>
              <a:t>Next, add in a column that is the number of detections expect to be heard in 24 </a:t>
            </a:r>
            <a:r>
              <a:rPr sz="1700" dirty="0" err="1"/>
              <a:t>hr</a:t>
            </a:r>
            <a:r>
              <a:rPr sz="1700" dirty="0"/>
              <a:t> for the given delays. To do this we can take the number of seconds in a day, 86,400 s, divided by average delay which in this case is 900 s. This value, 96, means that we should hear a 96 times in a day if a receiver heard all detections.</a:t>
            </a:r>
          </a:p>
          <a:p>
            <a:pPr indent="0">
              <a:buNone/>
            </a:pPr>
            <a:r>
              <a:rPr sz="1700" dirty="0" err="1">
                <a:solidFill>
                  <a:srgbClr val="003B4F"/>
                </a:solidFill>
                <a:latin typeface="Courier"/>
              </a:rPr>
              <a:t>det_summary</a:t>
            </a:r>
            <a:r>
              <a:rPr sz="1700" dirty="0">
                <a:solidFill>
                  <a:srgbClr val="003B4F"/>
                </a:solidFill>
                <a:latin typeface="Courier"/>
              </a:rPr>
              <a:t> &lt;- dets </a:t>
            </a:r>
            <a:r>
              <a:rPr sz="1700" dirty="0">
                <a:solidFill>
                  <a:srgbClr val="5E5E5E"/>
                </a:solidFill>
                <a:latin typeface="Courier"/>
              </a:rPr>
              <a:t>%&gt;%</a:t>
            </a:r>
            <a:r>
              <a:rPr sz="1700" dirty="0">
                <a:solidFill>
                  <a:srgbClr val="003B4F"/>
                </a:solidFill>
                <a:latin typeface="Courier"/>
              </a:rPr>
              <a:t> </a:t>
            </a:r>
            <a:br>
              <a:rPr sz="1700" dirty="0"/>
            </a:br>
            <a:r>
              <a:rPr sz="1700" dirty="0">
                <a:solidFill>
                  <a:srgbClr val="003B4F"/>
                </a:solidFill>
                <a:latin typeface="Courier"/>
              </a:rPr>
              <a:t>  </a:t>
            </a:r>
            <a:r>
              <a:rPr sz="1700" dirty="0" err="1">
                <a:solidFill>
                  <a:srgbClr val="4758AB"/>
                </a:solidFill>
                <a:latin typeface="Courier"/>
              </a:rPr>
              <a:t>group_by</a:t>
            </a:r>
            <a:r>
              <a:rPr sz="1700" dirty="0">
                <a:solidFill>
                  <a:srgbClr val="003B4F"/>
                </a:solidFill>
                <a:latin typeface="Courier"/>
              </a:rPr>
              <a:t>(station, </a:t>
            </a:r>
            <a:r>
              <a:rPr sz="1700" dirty="0" err="1">
                <a:solidFill>
                  <a:srgbClr val="003B4F"/>
                </a:solidFill>
                <a:latin typeface="Courier"/>
              </a:rPr>
              <a:t>dets_expected</a:t>
            </a:r>
            <a:r>
              <a:rPr sz="1700" dirty="0">
                <a:solidFill>
                  <a:srgbClr val="003B4F"/>
                </a:solidFill>
                <a:latin typeface="Courier"/>
              </a:rPr>
              <a:t>, </a:t>
            </a:r>
            <a:r>
              <a:rPr sz="1700" dirty="0" err="1">
                <a:solidFill>
                  <a:srgbClr val="003B4F"/>
                </a:solidFill>
                <a:latin typeface="Courier"/>
              </a:rPr>
              <a:t>tag_serial_name</a:t>
            </a:r>
            <a:r>
              <a:rPr sz="1700" dirty="0">
                <a:solidFill>
                  <a:srgbClr val="003B4F"/>
                </a:solidFill>
                <a:latin typeface="Courier"/>
              </a:rPr>
              <a:t>) </a:t>
            </a:r>
            <a:r>
              <a:rPr sz="1700" dirty="0">
                <a:solidFill>
                  <a:srgbClr val="5E5E5E"/>
                </a:solidFill>
                <a:latin typeface="Courier"/>
              </a:rPr>
              <a:t>%&gt;%</a:t>
            </a:r>
            <a:r>
              <a:rPr sz="1700" dirty="0">
                <a:solidFill>
                  <a:srgbClr val="003B4F"/>
                </a:solidFill>
                <a:latin typeface="Courier"/>
              </a:rPr>
              <a:t> </a:t>
            </a:r>
            <a:br>
              <a:rPr sz="1700" dirty="0"/>
            </a:br>
            <a:r>
              <a:rPr sz="1700" dirty="0">
                <a:solidFill>
                  <a:srgbClr val="003B4F"/>
                </a:solidFill>
                <a:latin typeface="Courier"/>
              </a:rPr>
              <a:t>  </a:t>
            </a:r>
            <a:r>
              <a:rPr sz="1700" dirty="0" err="1">
                <a:solidFill>
                  <a:srgbClr val="4758AB"/>
                </a:solidFill>
                <a:latin typeface="Courier"/>
              </a:rPr>
              <a:t>summarise</a:t>
            </a:r>
            <a:r>
              <a:rPr sz="1700" dirty="0">
                <a:solidFill>
                  <a:srgbClr val="003B4F"/>
                </a:solidFill>
                <a:latin typeface="Courier"/>
              </a:rPr>
              <a:t>(</a:t>
            </a:r>
            <a:br>
              <a:rPr sz="1700" dirty="0"/>
            </a:br>
            <a:r>
              <a:rPr sz="1700" dirty="0">
                <a:solidFill>
                  <a:srgbClr val="003B4F"/>
                </a:solidFill>
                <a:latin typeface="Courier"/>
              </a:rPr>
              <a:t>    </a:t>
            </a:r>
            <a:r>
              <a:rPr sz="1700" dirty="0" err="1">
                <a:solidFill>
                  <a:srgbClr val="657422"/>
                </a:solidFill>
                <a:latin typeface="Courier"/>
              </a:rPr>
              <a:t>dets_heard</a:t>
            </a:r>
            <a:r>
              <a:rPr sz="1700" dirty="0">
                <a:solidFill>
                  <a:srgbClr val="657422"/>
                </a:solidFill>
                <a:latin typeface="Courier"/>
              </a:rPr>
              <a:t> =</a:t>
            </a:r>
            <a:r>
              <a:rPr sz="1700" dirty="0">
                <a:solidFill>
                  <a:srgbClr val="003B4F"/>
                </a:solidFill>
                <a:latin typeface="Courier"/>
              </a:rPr>
              <a:t> </a:t>
            </a:r>
            <a:r>
              <a:rPr sz="1700" dirty="0">
                <a:solidFill>
                  <a:srgbClr val="4758AB"/>
                </a:solidFill>
                <a:latin typeface="Courier"/>
              </a:rPr>
              <a:t>n</a:t>
            </a:r>
            <a:r>
              <a:rPr sz="1700" dirty="0">
                <a:solidFill>
                  <a:srgbClr val="003B4F"/>
                </a:solidFill>
                <a:latin typeface="Courier"/>
              </a:rPr>
              <a:t>()</a:t>
            </a:r>
            <a:br>
              <a:rPr sz="1700" dirty="0"/>
            </a:br>
            <a:r>
              <a:rPr sz="1700" dirty="0">
                <a:solidFill>
                  <a:srgbClr val="003B4F"/>
                </a:solidFill>
                <a:latin typeface="Courier"/>
              </a:rPr>
              <a:t>  ) </a:t>
            </a:r>
            <a:r>
              <a:rPr sz="1700" dirty="0">
                <a:solidFill>
                  <a:srgbClr val="5E5E5E"/>
                </a:solidFill>
                <a:latin typeface="Courier"/>
              </a:rPr>
              <a:t>%&gt;%</a:t>
            </a:r>
            <a:r>
              <a:rPr sz="1700" dirty="0">
                <a:solidFill>
                  <a:srgbClr val="003B4F"/>
                </a:solidFill>
                <a:latin typeface="Courier"/>
              </a:rPr>
              <a:t> </a:t>
            </a:r>
            <a:br>
              <a:rPr sz="1700" dirty="0"/>
            </a:br>
            <a:r>
              <a:rPr sz="1700" dirty="0">
                <a:solidFill>
                  <a:srgbClr val="003B4F"/>
                </a:solidFill>
                <a:latin typeface="Courier"/>
              </a:rPr>
              <a:t>  </a:t>
            </a:r>
            <a:r>
              <a:rPr sz="1700" dirty="0">
                <a:solidFill>
                  <a:srgbClr val="4758AB"/>
                </a:solidFill>
                <a:latin typeface="Courier"/>
              </a:rPr>
              <a:t>ungroup</a:t>
            </a:r>
            <a:r>
              <a:rPr sz="1700" dirty="0">
                <a:solidFill>
                  <a:srgbClr val="003B4F"/>
                </a:solidFill>
                <a:latin typeface="Courier"/>
              </a:rPr>
              <a:t>() </a:t>
            </a:r>
            <a:r>
              <a:rPr sz="1700" dirty="0">
                <a:solidFill>
                  <a:srgbClr val="5E5E5E"/>
                </a:solidFill>
                <a:latin typeface="Courier"/>
              </a:rPr>
              <a:t>%&gt;%</a:t>
            </a:r>
            <a:r>
              <a:rPr sz="1700" dirty="0">
                <a:solidFill>
                  <a:srgbClr val="003B4F"/>
                </a:solidFill>
                <a:latin typeface="Courier"/>
              </a:rPr>
              <a:t> </a:t>
            </a:r>
            <a:br>
              <a:rPr sz="1700" dirty="0"/>
            </a:br>
            <a:r>
              <a:rPr sz="1700" dirty="0">
                <a:solidFill>
                  <a:srgbClr val="003B4F"/>
                </a:solidFill>
                <a:latin typeface="Courier"/>
              </a:rPr>
              <a:t>  </a:t>
            </a:r>
            <a:r>
              <a:rPr sz="1700" dirty="0">
                <a:solidFill>
                  <a:srgbClr val="4758AB"/>
                </a:solidFill>
                <a:latin typeface="Courier"/>
              </a:rPr>
              <a:t>mutate</a:t>
            </a:r>
            <a:r>
              <a:rPr sz="1700" dirty="0">
                <a:solidFill>
                  <a:srgbClr val="003B4F"/>
                </a:solidFill>
                <a:latin typeface="Courier"/>
              </a:rPr>
              <a:t>(</a:t>
            </a:r>
            <a:br>
              <a:rPr sz="1700" dirty="0"/>
            </a:br>
            <a:r>
              <a:rPr sz="1700" dirty="0">
                <a:solidFill>
                  <a:srgbClr val="003B4F"/>
                </a:solidFill>
                <a:latin typeface="Courier"/>
              </a:rPr>
              <a:t>    </a:t>
            </a:r>
            <a:r>
              <a:rPr sz="1700" dirty="0" err="1">
                <a:solidFill>
                  <a:srgbClr val="657422"/>
                </a:solidFill>
                <a:latin typeface="Courier"/>
              </a:rPr>
              <a:t>dets_eff</a:t>
            </a:r>
            <a:r>
              <a:rPr sz="1700" dirty="0">
                <a:solidFill>
                  <a:srgbClr val="657422"/>
                </a:solidFill>
                <a:latin typeface="Courier"/>
              </a:rPr>
              <a:t> =</a:t>
            </a:r>
            <a:r>
              <a:rPr sz="1700" dirty="0">
                <a:solidFill>
                  <a:srgbClr val="003B4F"/>
                </a:solidFill>
                <a:latin typeface="Courier"/>
              </a:rPr>
              <a:t> </a:t>
            </a:r>
            <a:r>
              <a:rPr sz="1700" dirty="0" err="1">
                <a:solidFill>
                  <a:srgbClr val="003B4F"/>
                </a:solidFill>
                <a:latin typeface="Courier"/>
              </a:rPr>
              <a:t>dets_heard</a:t>
            </a:r>
            <a:r>
              <a:rPr sz="1700" dirty="0">
                <a:solidFill>
                  <a:srgbClr val="003B4F"/>
                </a:solidFill>
                <a:latin typeface="Courier"/>
              </a:rPr>
              <a:t> </a:t>
            </a:r>
            <a:r>
              <a:rPr sz="1700" dirty="0">
                <a:solidFill>
                  <a:srgbClr val="5E5E5E"/>
                </a:solidFill>
                <a:latin typeface="Courier"/>
              </a:rPr>
              <a:t>/</a:t>
            </a:r>
            <a:r>
              <a:rPr sz="1700" dirty="0">
                <a:solidFill>
                  <a:srgbClr val="003B4F"/>
                </a:solidFill>
                <a:latin typeface="Courier"/>
              </a:rPr>
              <a:t> </a:t>
            </a:r>
            <a:r>
              <a:rPr sz="1700" dirty="0" err="1">
                <a:solidFill>
                  <a:srgbClr val="003B4F"/>
                </a:solidFill>
                <a:latin typeface="Courier"/>
              </a:rPr>
              <a:t>dets_expected</a:t>
            </a:r>
            <a:r>
              <a:rPr sz="1700" dirty="0">
                <a:solidFill>
                  <a:srgbClr val="003B4F"/>
                </a:solidFill>
                <a:latin typeface="Courier"/>
              </a:rPr>
              <a:t> </a:t>
            </a:r>
            <a:br>
              <a:rPr sz="1700" dirty="0"/>
            </a:br>
            <a:r>
              <a:rPr sz="1700" dirty="0">
                <a:solidFill>
                  <a:srgbClr val="003B4F"/>
                </a:solidFill>
                <a:latin typeface="Courier"/>
              </a:rPr>
              <a:t>  )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What is detection efficiency</a:t>
            </a:r>
          </a:p>
        </p:txBody>
      </p:sp>
      <p:sp>
        <p:nvSpPr>
          <p:cNvPr id="3" name="Content Placeholder 2"/>
          <p:cNvSpPr>
            <a:spLocks noGrp="1"/>
          </p:cNvSpPr>
          <p:nvPr>
            <p:ph idx="1"/>
          </p:nvPr>
        </p:nvSpPr>
        <p:spPr/>
        <p:txBody>
          <a:bodyPr/>
          <a:lstStyle/>
          <a:p>
            <a:pPr lvl="0"/>
            <a:r>
              <a:rPr dirty="0"/>
              <a:t>Acoustic telemetry</a:t>
            </a:r>
          </a:p>
          <a:p>
            <a:pPr lvl="1"/>
            <a:r>
              <a:rPr dirty="0"/>
              <a:t>Tags and receivers</a:t>
            </a:r>
          </a:p>
          <a:p>
            <a:pPr lvl="1"/>
            <a:r>
              <a:rPr dirty="0"/>
              <a:t>Detection efficiency</a:t>
            </a:r>
          </a:p>
          <a:p>
            <a:pPr lvl="2"/>
            <a:r>
              <a:rPr dirty="0"/>
              <a:t>How well can </a:t>
            </a:r>
            <a:r>
              <a:rPr lang="en-CA" dirty="0"/>
              <a:t>you </a:t>
            </a:r>
            <a:r>
              <a:rPr dirty="0"/>
              <a:t>hear?</a:t>
            </a:r>
          </a:p>
          <a:p>
            <a:pPr lvl="2"/>
            <a:r>
              <a:rPr dirty="0"/>
              <a:t>How far can you hear?</a:t>
            </a:r>
          </a:p>
        </p:txBody>
      </p:sp>
      <p:pic>
        <p:nvPicPr>
          <p:cNvPr id="4" name="Picture 2" descr="GLATOS Uses Advanced Telemetry to Follow Fish Across the Great Lakes |  International Joint Commission">
            <a:extLst>
              <a:ext uri="{FF2B5EF4-FFF2-40B4-BE49-F238E27FC236}">
                <a16:creationId xmlns:a16="http://schemas.microsoft.com/office/drawing/2014/main" id="{7C18D368-CFFC-3AF1-390F-0E6E37CACC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96" t="11165" r="3126" b="10264"/>
          <a:stretch/>
        </p:blipFill>
        <p:spPr bwMode="auto">
          <a:xfrm>
            <a:off x="5348485" y="3630458"/>
            <a:ext cx="6680229" cy="310198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Analysis</a:t>
            </a:r>
          </a:p>
        </p:txBody>
      </p:sp>
      <p:sp>
        <p:nvSpPr>
          <p:cNvPr id="3" name="Content Placeholder 2"/>
          <p:cNvSpPr>
            <a:spLocks noGrp="1"/>
          </p:cNvSpPr>
          <p:nvPr>
            <p:ph idx="1"/>
          </p:nvPr>
        </p:nvSpPr>
        <p:spPr/>
        <p:txBody>
          <a:bodyPr/>
          <a:lstStyle/>
          <a:p>
            <a:pPr lvl="0"/>
            <a:r>
              <a:rPr dirty="0"/>
              <a:t>For the analysis you will want to start a new R script, hence why I have left load packages below.</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427" y="391668"/>
            <a:ext cx="7730735" cy="1188720"/>
          </a:xfrm>
        </p:spPr>
        <p:txBody>
          <a:bodyPr/>
          <a:lstStyle/>
          <a:p>
            <a:r>
              <a:rPr dirty="0"/>
              <a:t>Load packages and data</a:t>
            </a:r>
          </a:p>
        </p:txBody>
      </p:sp>
      <p:sp>
        <p:nvSpPr>
          <p:cNvPr id="3" name="Content Placeholder 2"/>
          <p:cNvSpPr>
            <a:spLocks noGrp="1"/>
          </p:cNvSpPr>
          <p:nvPr>
            <p:ph idx="1"/>
          </p:nvPr>
        </p:nvSpPr>
        <p:spPr>
          <a:xfrm>
            <a:off x="1" y="1665733"/>
            <a:ext cx="12193587" cy="4704588"/>
          </a:xfrm>
        </p:spPr>
        <p:txBody>
          <a:bodyPr>
            <a:noAutofit/>
          </a:bodyPr>
          <a:lstStyle/>
          <a:p>
            <a:pPr indent="0">
              <a:buNone/>
            </a:pPr>
            <a:r>
              <a:rPr sz="1600" dirty="0">
                <a:solidFill>
                  <a:srgbClr val="003B4F"/>
                </a:solidFill>
                <a:latin typeface="Courier"/>
              </a:rPr>
              <a:t>{</a:t>
            </a:r>
            <a:br>
              <a:rPr sz="1600" dirty="0"/>
            </a:br>
            <a:r>
              <a:rPr sz="1600" dirty="0">
                <a:solidFill>
                  <a:srgbClr val="003B4F"/>
                </a:solidFill>
                <a:latin typeface="Courier"/>
              </a:rPr>
              <a:t>  </a:t>
            </a:r>
            <a:r>
              <a:rPr sz="1600" dirty="0">
                <a:solidFill>
                  <a:srgbClr val="4758AB"/>
                </a:solidFill>
                <a:latin typeface="Courier"/>
              </a:rPr>
              <a:t>library</a:t>
            </a:r>
            <a:r>
              <a:rPr sz="1600" dirty="0">
                <a:solidFill>
                  <a:srgbClr val="003B4F"/>
                </a:solidFill>
                <a:latin typeface="Courier"/>
              </a:rPr>
              <a:t>(</a:t>
            </a:r>
            <a:r>
              <a:rPr sz="1600" dirty="0" err="1">
                <a:solidFill>
                  <a:srgbClr val="003B4F"/>
                </a:solidFill>
                <a:latin typeface="Courier"/>
              </a:rPr>
              <a:t>dplyr</a:t>
            </a:r>
            <a:r>
              <a:rPr sz="1600" dirty="0">
                <a:solidFill>
                  <a:srgbClr val="003B4F"/>
                </a:solidFill>
                <a:latin typeface="Courier"/>
              </a:rPr>
              <a:t>)</a:t>
            </a:r>
            <a:br>
              <a:rPr sz="1600" dirty="0"/>
            </a:br>
            <a:r>
              <a:rPr sz="1600" dirty="0">
                <a:solidFill>
                  <a:srgbClr val="003B4F"/>
                </a:solidFill>
                <a:latin typeface="Courier"/>
              </a:rPr>
              <a:t>  </a:t>
            </a:r>
            <a:r>
              <a:rPr sz="1600" dirty="0">
                <a:solidFill>
                  <a:srgbClr val="4758AB"/>
                </a:solidFill>
                <a:latin typeface="Courier"/>
              </a:rPr>
              <a:t>library</a:t>
            </a:r>
            <a:r>
              <a:rPr sz="1600" dirty="0">
                <a:solidFill>
                  <a:srgbClr val="003B4F"/>
                </a:solidFill>
                <a:latin typeface="Courier"/>
              </a:rPr>
              <a:t>(ggplot2)</a:t>
            </a:r>
            <a:br>
              <a:rPr sz="1600" dirty="0"/>
            </a:br>
            <a:r>
              <a:rPr sz="1600" dirty="0">
                <a:solidFill>
                  <a:srgbClr val="003B4F"/>
                </a:solidFill>
                <a:latin typeface="Courier"/>
              </a:rPr>
              <a:t>  </a:t>
            </a:r>
            <a:r>
              <a:rPr sz="1600" dirty="0">
                <a:solidFill>
                  <a:srgbClr val="4758AB"/>
                </a:solidFill>
                <a:latin typeface="Courier"/>
              </a:rPr>
              <a:t>library</a:t>
            </a:r>
            <a:r>
              <a:rPr sz="1600" dirty="0">
                <a:solidFill>
                  <a:srgbClr val="003B4F"/>
                </a:solidFill>
                <a:latin typeface="Courier"/>
              </a:rPr>
              <a:t>(</a:t>
            </a:r>
            <a:r>
              <a:rPr sz="1600" dirty="0" err="1">
                <a:solidFill>
                  <a:srgbClr val="003B4F"/>
                </a:solidFill>
                <a:latin typeface="Courier"/>
              </a:rPr>
              <a:t>glatos</a:t>
            </a:r>
            <a:r>
              <a:rPr sz="1600" dirty="0">
                <a:solidFill>
                  <a:srgbClr val="003B4F"/>
                </a:solidFill>
                <a:latin typeface="Courier"/>
              </a:rPr>
              <a:t>)</a:t>
            </a:r>
            <a:br>
              <a:rPr sz="1600" dirty="0"/>
            </a:br>
            <a:r>
              <a:rPr sz="1600" dirty="0">
                <a:solidFill>
                  <a:srgbClr val="003B4F"/>
                </a:solidFill>
                <a:latin typeface="Courier"/>
              </a:rPr>
              <a:t>  </a:t>
            </a:r>
            <a:r>
              <a:rPr sz="1600" dirty="0">
                <a:solidFill>
                  <a:srgbClr val="4758AB"/>
                </a:solidFill>
                <a:latin typeface="Courier"/>
              </a:rPr>
              <a:t>library</a:t>
            </a:r>
            <a:r>
              <a:rPr sz="1600" dirty="0">
                <a:solidFill>
                  <a:srgbClr val="003B4F"/>
                </a:solidFill>
                <a:latin typeface="Courier"/>
              </a:rPr>
              <a:t>(</a:t>
            </a:r>
            <a:r>
              <a:rPr sz="1600" dirty="0" err="1">
                <a:solidFill>
                  <a:srgbClr val="003B4F"/>
                </a:solidFill>
                <a:latin typeface="Courier"/>
              </a:rPr>
              <a:t>mapview</a:t>
            </a:r>
            <a:r>
              <a:rPr sz="1600" dirty="0">
                <a:solidFill>
                  <a:srgbClr val="003B4F"/>
                </a:solidFill>
                <a:latin typeface="Courier"/>
              </a:rPr>
              <a:t>)</a:t>
            </a:r>
            <a:br>
              <a:rPr sz="1600" dirty="0"/>
            </a:br>
            <a:r>
              <a:rPr sz="1600" dirty="0">
                <a:solidFill>
                  <a:srgbClr val="003B4F"/>
                </a:solidFill>
                <a:latin typeface="Courier"/>
              </a:rPr>
              <a:t>  </a:t>
            </a:r>
            <a:r>
              <a:rPr sz="1600" dirty="0">
                <a:solidFill>
                  <a:srgbClr val="4758AB"/>
                </a:solidFill>
                <a:latin typeface="Courier"/>
              </a:rPr>
              <a:t>library</a:t>
            </a:r>
            <a:r>
              <a:rPr sz="1600" dirty="0">
                <a:solidFill>
                  <a:srgbClr val="003B4F"/>
                </a:solidFill>
                <a:latin typeface="Courier"/>
              </a:rPr>
              <a:t>(</a:t>
            </a:r>
            <a:r>
              <a:rPr sz="1600" dirty="0" err="1">
                <a:solidFill>
                  <a:srgbClr val="003B4F"/>
                </a:solidFill>
                <a:latin typeface="Courier"/>
              </a:rPr>
              <a:t>purrr</a:t>
            </a:r>
            <a:r>
              <a:rPr sz="1600" dirty="0">
                <a:solidFill>
                  <a:srgbClr val="003B4F"/>
                </a:solidFill>
                <a:latin typeface="Courier"/>
              </a:rPr>
              <a:t>)</a:t>
            </a:r>
            <a:br>
              <a:rPr sz="1600" dirty="0"/>
            </a:br>
            <a:r>
              <a:rPr sz="1600" dirty="0">
                <a:solidFill>
                  <a:srgbClr val="003B4F"/>
                </a:solidFill>
                <a:latin typeface="Courier"/>
              </a:rPr>
              <a:t>  </a:t>
            </a:r>
            <a:r>
              <a:rPr sz="1600" dirty="0">
                <a:solidFill>
                  <a:srgbClr val="4758AB"/>
                </a:solidFill>
                <a:latin typeface="Courier"/>
              </a:rPr>
              <a:t>library</a:t>
            </a:r>
            <a:r>
              <a:rPr sz="1600" dirty="0">
                <a:solidFill>
                  <a:srgbClr val="003B4F"/>
                </a:solidFill>
                <a:latin typeface="Courier"/>
              </a:rPr>
              <a:t>(sf)</a:t>
            </a:r>
            <a:br>
              <a:rPr sz="1600" dirty="0"/>
            </a:br>
            <a:r>
              <a:rPr sz="1600" dirty="0">
                <a:solidFill>
                  <a:srgbClr val="003B4F"/>
                </a:solidFill>
                <a:latin typeface="Courier"/>
              </a:rPr>
              <a:t>}</a:t>
            </a:r>
          </a:p>
          <a:p>
            <a:pPr lvl="0"/>
            <a:r>
              <a:rPr sz="1600" dirty="0"/>
              <a:t>Next we will bring in our example data which is loaded with </a:t>
            </a:r>
            <a:r>
              <a:rPr sz="1600" dirty="0">
                <a:latin typeface="Courier"/>
              </a:rPr>
              <a:t>{</a:t>
            </a:r>
            <a:r>
              <a:rPr sz="1600" dirty="0" err="1">
                <a:latin typeface="Courier"/>
              </a:rPr>
              <a:t>glatos</a:t>
            </a:r>
            <a:r>
              <a:rPr sz="1600" dirty="0">
                <a:latin typeface="Courier"/>
              </a:rPr>
              <a:t>}</a:t>
            </a:r>
            <a:r>
              <a:rPr sz="1600" dirty="0"/>
              <a:t> but you will need to replace </a:t>
            </a:r>
            <a:r>
              <a:rPr sz="1600" dirty="0" err="1">
                <a:latin typeface="Courier"/>
              </a:rPr>
              <a:t>sample_detection_efficiency</a:t>
            </a:r>
            <a:r>
              <a:rPr sz="1600" dirty="0"/>
              <a:t> with your data frame either by loading the csv produced by </a:t>
            </a:r>
            <a:r>
              <a:rPr sz="1600" dirty="0" err="1"/>
              <a:t>Innovasea</a:t>
            </a:r>
            <a:r>
              <a:rPr sz="1600" dirty="0"/>
              <a:t> software or R. </a:t>
            </a:r>
            <a:r>
              <a:rPr lang="en-CA" sz="1600" dirty="0"/>
              <a:t> </a:t>
            </a:r>
            <a:r>
              <a:rPr sz="1600" dirty="0"/>
              <a:t>You can do this multiple ways, I prefer using </a:t>
            </a:r>
            <a:r>
              <a:rPr sz="1600" dirty="0" err="1">
                <a:latin typeface="Courier"/>
              </a:rPr>
              <a:t>readr</a:t>
            </a:r>
            <a:r>
              <a:rPr sz="1600" dirty="0">
                <a:latin typeface="Courier"/>
              </a:rPr>
              <a:t>::</a:t>
            </a:r>
            <a:r>
              <a:rPr sz="1600" dirty="0" err="1">
                <a:latin typeface="Courier"/>
              </a:rPr>
              <a:t>read_csv</a:t>
            </a:r>
            <a:r>
              <a:rPr sz="1600" dirty="0">
                <a:latin typeface="Courier"/>
              </a:rPr>
              <a:t>()</a:t>
            </a:r>
            <a:r>
              <a:rPr sz="1600" dirty="0"/>
              <a:t> but base R works perfectly fine.</a:t>
            </a:r>
          </a:p>
          <a:p>
            <a:pPr indent="0">
              <a:buNone/>
            </a:pPr>
            <a:r>
              <a:rPr lang="en-CA" sz="1600" dirty="0">
                <a:solidFill>
                  <a:srgbClr val="5E5E5E"/>
                </a:solidFill>
                <a:latin typeface="Courier"/>
              </a:rPr>
              <a:t># </a:t>
            </a:r>
            <a:r>
              <a:rPr sz="1600" dirty="0" err="1">
                <a:solidFill>
                  <a:srgbClr val="003B4F"/>
                </a:solidFill>
                <a:latin typeface="Courier"/>
              </a:rPr>
              <a:t>det_eff</a:t>
            </a:r>
            <a:r>
              <a:rPr sz="1600" dirty="0">
                <a:solidFill>
                  <a:srgbClr val="003B4F"/>
                </a:solidFill>
                <a:latin typeface="Courier"/>
              </a:rPr>
              <a:t> &lt;- </a:t>
            </a:r>
            <a:r>
              <a:rPr sz="1600" dirty="0" err="1">
                <a:solidFill>
                  <a:srgbClr val="003B4F"/>
                </a:solidFill>
                <a:latin typeface="Courier"/>
              </a:rPr>
              <a:t>readr</a:t>
            </a:r>
            <a:r>
              <a:rPr sz="1600" dirty="0">
                <a:solidFill>
                  <a:srgbClr val="5E5E5E"/>
                </a:solidFill>
                <a:latin typeface="Courier"/>
              </a:rPr>
              <a:t>::</a:t>
            </a:r>
            <a:r>
              <a:rPr sz="1600" dirty="0" err="1">
                <a:solidFill>
                  <a:srgbClr val="4758AB"/>
                </a:solidFill>
                <a:latin typeface="Courier"/>
              </a:rPr>
              <a:t>read_csv</a:t>
            </a:r>
            <a:r>
              <a:rPr sz="1600" dirty="0">
                <a:solidFill>
                  <a:srgbClr val="003B4F"/>
                </a:solidFill>
                <a:latin typeface="Courier"/>
              </a:rPr>
              <a:t>(</a:t>
            </a:r>
            <a:r>
              <a:rPr sz="1600" dirty="0">
                <a:solidFill>
                  <a:srgbClr val="20794D"/>
                </a:solidFill>
                <a:latin typeface="Courier"/>
              </a:rPr>
              <a:t>"</a:t>
            </a:r>
            <a:r>
              <a:rPr sz="1600" dirty="0" err="1">
                <a:solidFill>
                  <a:srgbClr val="20794D"/>
                </a:solidFill>
                <a:latin typeface="Courier"/>
              </a:rPr>
              <a:t>YOUR_DET_EFF.csv</a:t>
            </a:r>
            <a:r>
              <a:rPr sz="1600" dirty="0">
                <a:solidFill>
                  <a:srgbClr val="20794D"/>
                </a:solidFill>
                <a:latin typeface="Courier"/>
              </a:rPr>
              <a:t>"</a:t>
            </a:r>
            <a:r>
              <a:rPr sz="1600" dirty="0">
                <a:solidFill>
                  <a:srgbClr val="003B4F"/>
                </a:solidFill>
                <a:latin typeface="Courier"/>
              </a:rPr>
              <a:t>)</a:t>
            </a:r>
            <a:br>
              <a:rPr sz="1600" dirty="0"/>
            </a:br>
            <a:r>
              <a:rPr lang="en-CA" sz="1600" dirty="0">
                <a:solidFill>
                  <a:srgbClr val="5E5E5E"/>
                </a:solidFill>
                <a:latin typeface="Courier"/>
              </a:rPr>
              <a:t># </a:t>
            </a:r>
            <a:r>
              <a:rPr sz="1600" dirty="0">
                <a:solidFill>
                  <a:srgbClr val="4758AB"/>
                </a:solidFill>
                <a:latin typeface="Courier"/>
              </a:rPr>
              <a:t>glimpse</a:t>
            </a:r>
            <a:r>
              <a:rPr sz="1600" dirty="0">
                <a:solidFill>
                  <a:srgbClr val="003B4F"/>
                </a:solidFill>
                <a:latin typeface="Courier"/>
              </a:rPr>
              <a:t>(</a:t>
            </a:r>
            <a:r>
              <a:rPr sz="1600" dirty="0" err="1">
                <a:solidFill>
                  <a:srgbClr val="003B4F"/>
                </a:solidFill>
                <a:latin typeface="Courier"/>
              </a:rPr>
              <a:t>det_eff</a:t>
            </a:r>
            <a:r>
              <a:rPr sz="1600" dirty="0">
                <a:solidFill>
                  <a:srgbClr val="003B4F"/>
                </a:solidFill>
                <a:latin typeface="Courier"/>
              </a:rPr>
              <a:t>)</a:t>
            </a:r>
            <a:br>
              <a:rPr sz="1600" dirty="0"/>
            </a:br>
            <a:br>
              <a:rPr sz="1600" dirty="0"/>
            </a:br>
            <a:r>
              <a:rPr sz="1600" dirty="0">
                <a:solidFill>
                  <a:srgbClr val="5E5E5E"/>
                </a:solidFill>
                <a:latin typeface="Courier"/>
              </a:rPr>
              <a:t># view sample detection efficiency data</a:t>
            </a:r>
            <a:br>
              <a:rPr sz="1600" dirty="0"/>
            </a:br>
            <a:br>
              <a:rPr sz="1600" dirty="0"/>
            </a:br>
            <a:r>
              <a:rPr sz="1600" dirty="0" err="1">
                <a:solidFill>
                  <a:srgbClr val="003B4F"/>
                </a:solidFill>
                <a:latin typeface="Courier"/>
              </a:rPr>
              <a:t>sample_detection_efficiency</a:t>
            </a:r>
            <a:br>
              <a:rPr sz="1600" dirty="0"/>
            </a:br>
            <a:br>
              <a:rPr sz="1600" dirty="0"/>
            </a:br>
            <a:r>
              <a:rPr sz="1600" dirty="0">
                <a:solidFill>
                  <a:srgbClr val="4758AB"/>
                </a:solidFill>
                <a:latin typeface="Courier"/>
              </a:rPr>
              <a:t>glimpse</a:t>
            </a:r>
            <a:r>
              <a:rPr sz="1600" dirty="0">
                <a:solidFill>
                  <a:srgbClr val="003B4F"/>
                </a:solidFill>
                <a:latin typeface="Courier"/>
              </a:rPr>
              <a:t>(</a:t>
            </a:r>
            <a:r>
              <a:rPr sz="1600" dirty="0" err="1">
                <a:solidFill>
                  <a:srgbClr val="003B4F"/>
                </a:solidFill>
                <a:latin typeface="Courier"/>
              </a:rPr>
              <a:t>sample_detection_efficiency</a:t>
            </a:r>
            <a:r>
              <a:rPr sz="1600" dirty="0">
                <a:solidFill>
                  <a:srgbClr val="003B4F"/>
                </a:solidFill>
                <a:latin typeface="Courier"/>
              </a:rPr>
              <a: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Calculate distances</a:t>
            </a:r>
          </a:p>
        </p:txBody>
      </p:sp>
      <p:sp>
        <p:nvSpPr>
          <p:cNvPr id="3" name="Content Placeholder 2"/>
          <p:cNvSpPr>
            <a:spLocks noGrp="1"/>
          </p:cNvSpPr>
          <p:nvPr>
            <p:ph idx="1"/>
          </p:nvPr>
        </p:nvSpPr>
        <p:spPr>
          <a:xfrm>
            <a:off x="0" y="2153413"/>
            <a:ext cx="12193587" cy="4704588"/>
          </a:xfrm>
        </p:spPr>
        <p:txBody>
          <a:bodyPr>
            <a:normAutofit/>
          </a:bodyPr>
          <a:lstStyle/>
          <a:p>
            <a:pPr lvl="0"/>
            <a:r>
              <a:rPr dirty="0"/>
              <a:t>Next we will use </a:t>
            </a:r>
            <a:r>
              <a:rPr dirty="0" err="1">
                <a:latin typeface="Courier"/>
              </a:rPr>
              <a:t>detection_range_model</a:t>
            </a:r>
            <a:r>
              <a:rPr dirty="0">
                <a:latin typeface="Courier"/>
              </a:rPr>
              <a:t>()</a:t>
            </a:r>
            <a:r>
              <a:rPr dirty="0"/>
              <a:t> to produce estimated distances for particular percentage (e.g., 50%). You will want to look through the help page for the function to make sure you’re setting up the model correctly.</a:t>
            </a:r>
          </a:p>
          <a:p>
            <a:pPr lvl="0"/>
            <a:r>
              <a:rPr dirty="0"/>
              <a:t>Few additional tips:</a:t>
            </a:r>
            <a:endParaRPr lang="en-CA" dirty="0"/>
          </a:p>
          <a:p>
            <a:pPr lvl="1"/>
            <a:r>
              <a:rPr dirty="0"/>
              <a:t>With fewer data points a third order polynomial often fits the data better, however, this does not mean that neither a logit or probit model should not be assessed.</a:t>
            </a:r>
            <a:endParaRPr lang="en-CA" dirty="0"/>
          </a:p>
          <a:p>
            <a:pPr lvl="1"/>
            <a:r>
              <a:rPr lang="en-CA" dirty="0"/>
              <a:t>I</a:t>
            </a:r>
            <a:r>
              <a:rPr dirty="0"/>
              <a:t>f a third order polynomial model is selected, the formula call can be in two different formats. The preferred and default format is </a:t>
            </a:r>
            <a:r>
              <a:rPr dirty="0">
                <a:latin typeface="Courier"/>
              </a:rPr>
              <a:t>y ~ -1 + x + I(x ^ 2) + I(x ^ 3) + offset(y-intercept)</a:t>
            </a:r>
            <a:r>
              <a:rPr dirty="0"/>
              <a:t>, therefore, </a:t>
            </a:r>
            <a:r>
              <a:rPr dirty="0" err="1">
                <a:latin typeface="Courier"/>
              </a:rPr>
              <a:t>model_frame</a:t>
            </a:r>
            <a:r>
              <a:rPr dirty="0"/>
              <a:t> argument needs to be set </a:t>
            </a:r>
            <a:r>
              <a:rPr dirty="0">
                <a:latin typeface="Courier"/>
              </a:rPr>
              <a:t>"</a:t>
            </a:r>
            <a:r>
              <a:rPr dirty="0" err="1">
                <a:latin typeface="Courier"/>
              </a:rPr>
              <a:t>data_frame</a:t>
            </a:r>
            <a:r>
              <a:rPr dirty="0">
                <a:latin typeface="Courier"/>
              </a:rPr>
              <a:t>"</a:t>
            </a:r>
            <a:r>
              <a:rPr dirty="0"/>
              <a:t>, which is the default, to properly extract parameters and determine distances from a receiver for the percentage of interest. If using the </a:t>
            </a:r>
            <a:r>
              <a:rPr dirty="0">
                <a:latin typeface="Courier"/>
              </a:rPr>
              <a:t>base::poly()</a:t>
            </a:r>
            <a:r>
              <a:rPr dirty="0"/>
              <a:t> in the formula such as, </a:t>
            </a:r>
            <a:r>
              <a:rPr dirty="0">
                <a:latin typeface="Courier"/>
              </a:rPr>
              <a:t>y ~ -1 + poly(x, 3, raw = TRUE) + offset(y-intercept)</a:t>
            </a:r>
            <a:r>
              <a:rPr dirty="0"/>
              <a:t>, then, </a:t>
            </a:r>
            <a:r>
              <a:rPr dirty="0" err="1">
                <a:latin typeface="Courier"/>
              </a:rPr>
              <a:t>model_frame</a:t>
            </a:r>
            <a:r>
              <a:rPr dirty="0"/>
              <a:t> argument needs to be set to </a:t>
            </a:r>
            <a:r>
              <a:rPr dirty="0">
                <a:latin typeface="Courier"/>
              </a:rPr>
              <a:t>"matrix"</a:t>
            </a:r>
            <a:r>
              <a:rPr dirty="0"/>
              <a:t>. Both formula formats have </a:t>
            </a:r>
            <a:r>
              <a:rPr dirty="0">
                <a:latin typeface="Courier"/>
              </a:rPr>
              <a:t>offset()</a:t>
            </a:r>
            <a:r>
              <a:rPr dirty="0"/>
              <a:t> which sets the y-intercept. The y-intercept needs to be set to 100, as x needs to equal 0 m from a receiver because you expect to hear a tag 100% of the time.</a:t>
            </a:r>
            <a:endParaRPr lang="en-CA" dirty="0"/>
          </a:p>
          <a:p>
            <a:pPr lvl="1"/>
            <a:r>
              <a:rPr dirty="0"/>
              <a:t>A third order polynomial will handle preliminary detection efficiency percentages (y variable) as whole numbers as the model is not bound by 0 and 1. While both logit and probit models have to use percentages as decimals as the models are bound by 0 and 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Using a third order polynomial</a:t>
            </a:r>
          </a:p>
        </p:txBody>
      </p:sp>
      <p:sp>
        <p:nvSpPr>
          <p:cNvPr id="3" name="Content Placeholder 2"/>
          <p:cNvSpPr>
            <a:spLocks noGrp="1"/>
          </p:cNvSpPr>
          <p:nvPr>
            <p:ph idx="1"/>
          </p:nvPr>
        </p:nvSpPr>
        <p:spPr>
          <a:xfrm>
            <a:off x="0" y="2365249"/>
            <a:ext cx="12423648" cy="4596384"/>
          </a:xfrm>
        </p:spPr>
        <p:txBody>
          <a:bodyPr>
            <a:normAutofit/>
          </a:bodyPr>
          <a:lstStyle/>
          <a:p>
            <a:pPr lvl="0"/>
            <a:r>
              <a:rPr sz="2400" dirty="0"/>
              <a:t>First, we will use a third order polynomial.</a:t>
            </a:r>
          </a:p>
          <a:p>
            <a:pPr indent="0">
              <a:buNone/>
            </a:pPr>
            <a:r>
              <a:rPr sz="2400" dirty="0">
                <a:solidFill>
                  <a:srgbClr val="5E5E5E"/>
                </a:solidFill>
                <a:latin typeface="Courier"/>
              </a:rPr>
              <a:t># third order polynomial: </a:t>
            </a:r>
            <a:r>
              <a:rPr sz="2400" dirty="0" err="1">
                <a:solidFill>
                  <a:srgbClr val="5E5E5E"/>
                </a:solidFill>
                <a:latin typeface="Courier"/>
              </a:rPr>
              <a:t>ave_percent</a:t>
            </a:r>
            <a:r>
              <a:rPr sz="2400" dirty="0">
                <a:solidFill>
                  <a:srgbClr val="5E5E5E"/>
                </a:solidFill>
                <a:latin typeface="Courier"/>
              </a:rPr>
              <a:t> is a whole number</a:t>
            </a:r>
            <a:br>
              <a:rPr sz="2400" dirty="0"/>
            </a:br>
            <a:r>
              <a:rPr sz="2400" dirty="0">
                <a:solidFill>
                  <a:srgbClr val="003B4F"/>
                </a:solidFill>
                <a:latin typeface="Courier"/>
              </a:rPr>
              <a:t>m &lt;- </a:t>
            </a:r>
            <a:r>
              <a:rPr sz="2400" dirty="0" err="1">
                <a:solidFill>
                  <a:srgbClr val="4758AB"/>
                </a:solidFill>
                <a:latin typeface="Courier"/>
              </a:rPr>
              <a:t>detection_range_model</a:t>
            </a:r>
            <a:r>
              <a:rPr sz="2400" dirty="0">
                <a:solidFill>
                  <a:srgbClr val="003B4F"/>
                </a:solidFill>
                <a:latin typeface="Courier"/>
              </a:rPr>
              <a:t>(</a:t>
            </a:r>
            <a:br>
              <a:rPr sz="2400" dirty="0"/>
            </a:br>
            <a:r>
              <a:rPr sz="2400" dirty="0">
                <a:solidFill>
                  <a:srgbClr val="003B4F"/>
                </a:solidFill>
                <a:latin typeface="Courier"/>
              </a:rPr>
              <a:t>  </a:t>
            </a:r>
            <a:r>
              <a:rPr sz="2400" dirty="0" err="1">
                <a:solidFill>
                  <a:srgbClr val="003B4F"/>
                </a:solidFill>
                <a:latin typeface="Courier"/>
              </a:rPr>
              <a:t>avg_percent</a:t>
            </a:r>
            <a:r>
              <a:rPr sz="2400" dirty="0">
                <a:solidFill>
                  <a:srgbClr val="003B4F"/>
                </a:solidFill>
                <a:latin typeface="Courier"/>
              </a:rPr>
              <a:t> </a:t>
            </a:r>
            <a:r>
              <a:rPr sz="2400" dirty="0">
                <a:solidFill>
                  <a:srgbClr val="5E5E5E"/>
                </a:solidFill>
                <a:latin typeface="Courier"/>
              </a:rPr>
              <a:t>~</a:t>
            </a:r>
            <a:r>
              <a:rPr sz="2400" dirty="0">
                <a:solidFill>
                  <a:srgbClr val="003B4F"/>
                </a:solidFill>
                <a:latin typeface="Courier"/>
              </a:rPr>
              <a:t> </a:t>
            </a:r>
            <a:r>
              <a:rPr sz="2400" dirty="0">
                <a:solidFill>
                  <a:srgbClr val="5E5E5E"/>
                </a:solidFill>
                <a:latin typeface="Courier"/>
              </a:rPr>
              <a:t>-</a:t>
            </a:r>
            <a:r>
              <a:rPr sz="2400" dirty="0">
                <a:solidFill>
                  <a:srgbClr val="AD0000"/>
                </a:solidFill>
                <a:latin typeface="Courier"/>
              </a:rPr>
              <a:t>1</a:t>
            </a:r>
            <a:r>
              <a:rPr sz="2400" dirty="0">
                <a:solidFill>
                  <a:srgbClr val="003B4F"/>
                </a:solidFill>
                <a:latin typeface="Courier"/>
              </a:rPr>
              <a:t> </a:t>
            </a:r>
            <a:r>
              <a:rPr sz="2400" dirty="0">
                <a:solidFill>
                  <a:srgbClr val="5E5E5E"/>
                </a:solidFill>
                <a:latin typeface="Courier"/>
              </a:rPr>
              <a:t>+</a:t>
            </a:r>
            <a:r>
              <a:rPr sz="2400" dirty="0">
                <a:solidFill>
                  <a:srgbClr val="003B4F"/>
                </a:solidFill>
                <a:latin typeface="Courier"/>
              </a:rPr>
              <a:t> </a:t>
            </a:r>
            <a:r>
              <a:rPr sz="2400" dirty="0" err="1">
                <a:solidFill>
                  <a:srgbClr val="003B4F"/>
                </a:solidFill>
                <a:latin typeface="Courier"/>
              </a:rPr>
              <a:t>distance_m</a:t>
            </a:r>
            <a:r>
              <a:rPr sz="2400" dirty="0">
                <a:solidFill>
                  <a:srgbClr val="003B4F"/>
                </a:solidFill>
                <a:latin typeface="Courier"/>
              </a:rPr>
              <a:t> </a:t>
            </a:r>
            <a:r>
              <a:rPr sz="2400" dirty="0">
                <a:solidFill>
                  <a:srgbClr val="5E5E5E"/>
                </a:solidFill>
                <a:latin typeface="Courier"/>
              </a:rPr>
              <a:t>+</a:t>
            </a:r>
            <a:r>
              <a:rPr sz="2400" dirty="0">
                <a:solidFill>
                  <a:srgbClr val="003B4F"/>
                </a:solidFill>
                <a:latin typeface="Courier"/>
              </a:rPr>
              <a:t> </a:t>
            </a:r>
            <a:r>
              <a:rPr sz="2400" dirty="0">
                <a:solidFill>
                  <a:srgbClr val="4758AB"/>
                </a:solidFill>
                <a:latin typeface="Courier"/>
              </a:rPr>
              <a:t>I</a:t>
            </a:r>
            <a:r>
              <a:rPr sz="2400" dirty="0">
                <a:solidFill>
                  <a:srgbClr val="003B4F"/>
                </a:solidFill>
                <a:latin typeface="Courier"/>
              </a:rPr>
              <a:t>(distance_m</a:t>
            </a:r>
            <a:r>
              <a:rPr sz="2400" dirty="0">
                <a:solidFill>
                  <a:srgbClr val="5E5E5E"/>
                </a:solidFill>
                <a:latin typeface="Courier"/>
              </a:rPr>
              <a:t>^</a:t>
            </a:r>
            <a:r>
              <a:rPr sz="2400" dirty="0">
                <a:solidFill>
                  <a:srgbClr val="AD0000"/>
                </a:solidFill>
                <a:latin typeface="Courier"/>
              </a:rPr>
              <a:t>2</a:t>
            </a:r>
            <a:r>
              <a:rPr sz="2400" dirty="0">
                <a:solidFill>
                  <a:srgbClr val="003B4F"/>
                </a:solidFill>
                <a:latin typeface="Courier"/>
              </a:rPr>
              <a:t>) </a:t>
            </a:r>
            <a:r>
              <a:rPr sz="2400" dirty="0">
                <a:solidFill>
                  <a:srgbClr val="5E5E5E"/>
                </a:solidFill>
                <a:latin typeface="Courier"/>
              </a:rPr>
              <a:t>+</a:t>
            </a:r>
            <a:br>
              <a:rPr sz="2400" dirty="0"/>
            </a:br>
            <a:r>
              <a:rPr sz="2400" dirty="0">
                <a:solidFill>
                  <a:srgbClr val="003B4F"/>
                </a:solidFill>
                <a:latin typeface="Courier"/>
              </a:rPr>
              <a:t>    </a:t>
            </a:r>
            <a:r>
              <a:rPr sz="2400" dirty="0">
                <a:solidFill>
                  <a:srgbClr val="4758AB"/>
                </a:solidFill>
                <a:latin typeface="Courier"/>
              </a:rPr>
              <a:t>I</a:t>
            </a:r>
            <a:r>
              <a:rPr sz="2400" dirty="0">
                <a:solidFill>
                  <a:srgbClr val="003B4F"/>
                </a:solidFill>
                <a:latin typeface="Courier"/>
              </a:rPr>
              <a:t>(distance_m</a:t>
            </a:r>
            <a:r>
              <a:rPr sz="2400" dirty="0">
                <a:solidFill>
                  <a:srgbClr val="5E5E5E"/>
                </a:solidFill>
                <a:latin typeface="Courier"/>
              </a:rPr>
              <a:t>^</a:t>
            </a:r>
            <a:r>
              <a:rPr sz="2400" dirty="0">
                <a:solidFill>
                  <a:srgbClr val="AD0000"/>
                </a:solidFill>
                <a:latin typeface="Courier"/>
              </a:rPr>
              <a:t>3</a:t>
            </a:r>
            <a:r>
              <a:rPr sz="2400" dirty="0">
                <a:solidFill>
                  <a:srgbClr val="003B4F"/>
                </a:solidFill>
                <a:latin typeface="Courier"/>
              </a:rPr>
              <a:t>) </a:t>
            </a:r>
            <a:r>
              <a:rPr sz="2400" dirty="0">
                <a:solidFill>
                  <a:srgbClr val="5E5E5E"/>
                </a:solidFill>
                <a:latin typeface="Courier"/>
              </a:rPr>
              <a:t>+</a:t>
            </a:r>
            <a:r>
              <a:rPr sz="2400" dirty="0">
                <a:solidFill>
                  <a:srgbClr val="003B4F"/>
                </a:solidFill>
                <a:latin typeface="Courier"/>
              </a:rPr>
              <a:t> </a:t>
            </a:r>
            <a:r>
              <a:rPr sz="2400" dirty="0">
                <a:solidFill>
                  <a:srgbClr val="4758AB"/>
                </a:solidFill>
                <a:latin typeface="Courier"/>
              </a:rPr>
              <a:t>offset</a:t>
            </a:r>
            <a:r>
              <a:rPr sz="2400" dirty="0">
                <a:solidFill>
                  <a:srgbClr val="003B4F"/>
                </a:solidFill>
                <a:latin typeface="Courier"/>
              </a:rPr>
              <a:t>(intercept),</a:t>
            </a:r>
            <a:br>
              <a:rPr sz="2400" dirty="0"/>
            </a:br>
            <a:r>
              <a:rPr sz="2400" dirty="0">
                <a:solidFill>
                  <a:srgbClr val="003B4F"/>
                </a:solidFill>
                <a:latin typeface="Courier"/>
              </a:rPr>
              <a:t>  </a:t>
            </a:r>
            <a:r>
              <a:rPr sz="2400" dirty="0">
                <a:solidFill>
                  <a:srgbClr val="657422"/>
                </a:solidFill>
                <a:latin typeface="Courier"/>
              </a:rPr>
              <a:t>data =</a:t>
            </a:r>
            <a:r>
              <a:rPr sz="2400" dirty="0">
                <a:solidFill>
                  <a:srgbClr val="003B4F"/>
                </a:solidFill>
                <a:latin typeface="Courier"/>
              </a:rPr>
              <a:t> </a:t>
            </a:r>
            <a:r>
              <a:rPr sz="2400" dirty="0" err="1">
                <a:solidFill>
                  <a:srgbClr val="003B4F"/>
                </a:solidFill>
                <a:latin typeface="Courier"/>
              </a:rPr>
              <a:t>sample_detection_efficiency</a:t>
            </a:r>
            <a:r>
              <a:rPr sz="2400" dirty="0">
                <a:solidFill>
                  <a:srgbClr val="003B4F"/>
                </a:solidFill>
                <a:latin typeface="Courier"/>
              </a:rPr>
              <a:t>,</a:t>
            </a:r>
            <a:br>
              <a:rPr sz="2400" dirty="0"/>
            </a:br>
            <a:r>
              <a:rPr sz="2400" dirty="0">
                <a:solidFill>
                  <a:srgbClr val="003B4F"/>
                </a:solidFill>
                <a:latin typeface="Courier"/>
              </a:rPr>
              <a:t>  </a:t>
            </a:r>
            <a:r>
              <a:rPr sz="2400" dirty="0">
                <a:solidFill>
                  <a:srgbClr val="657422"/>
                </a:solidFill>
                <a:latin typeface="Courier"/>
              </a:rPr>
              <a:t>percentage =</a:t>
            </a:r>
            <a:r>
              <a:rPr sz="2400" dirty="0">
                <a:solidFill>
                  <a:srgbClr val="003B4F"/>
                </a:solidFill>
                <a:latin typeface="Courier"/>
              </a:rPr>
              <a:t> </a:t>
            </a:r>
            <a:r>
              <a:rPr sz="2400" dirty="0">
                <a:solidFill>
                  <a:srgbClr val="4758AB"/>
                </a:solidFill>
                <a:latin typeface="Courier"/>
              </a:rPr>
              <a:t>c</a:t>
            </a:r>
            <a:r>
              <a:rPr sz="2400" dirty="0">
                <a:solidFill>
                  <a:srgbClr val="003B4F"/>
                </a:solidFill>
                <a:latin typeface="Courier"/>
              </a:rPr>
              <a:t>(</a:t>
            </a:r>
            <a:r>
              <a:rPr sz="2400" dirty="0">
                <a:solidFill>
                  <a:srgbClr val="AD0000"/>
                </a:solidFill>
                <a:latin typeface="Courier"/>
              </a:rPr>
              <a:t>10</a:t>
            </a:r>
            <a:r>
              <a:rPr sz="2400" dirty="0">
                <a:solidFill>
                  <a:srgbClr val="003B4F"/>
                </a:solidFill>
                <a:latin typeface="Courier"/>
              </a:rPr>
              <a:t>, </a:t>
            </a:r>
            <a:r>
              <a:rPr sz="2400" dirty="0">
                <a:solidFill>
                  <a:srgbClr val="AD0000"/>
                </a:solidFill>
                <a:latin typeface="Courier"/>
              </a:rPr>
              <a:t>50</a:t>
            </a:r>
            <a:r>
              <a:rPr sz="2400" dirty="0">
                <a:solidFill>
                  <a:srgbClr val="003B4F"/>
                </a:solidFill>
                <a:latin typeface="Courier"/>
              </a:rPr>
              <a:t>, </a:t>
            </a:r>
            <a:r>
              <a:rPr sz="2400" dirty="0">
                <a:solidFill>
                  <a:srgbClr val="AD0000"/>
                </a:solidFill>
                <a:latin typeface="Courier"/>
              </a:rPr>
              <a:t>90</a:t>
            </a:r>
            <a:r>
              <a:rPr sz="2400" dirty="0">
                <a:solidFill>
                  <a:srgbClr val="003B4F"/>
                </a:solidFill>
                <a:latin typeface="Courier"/>
              </a:rPr>
              <a:t>),</a:t>
            </a:r>
            <a:br>
              <a:rPr sz="2400" dirty="0"/>
            </a:br>
            <a:r>
              <a:rPr sz="2400" dirty="0">
                <a:solidFill>
                  <a:srgbClr val="003B4F"/>
                </a:solidFill>
                <a:latin typeface="Courier"/>
              </a:rPr>
              <a:t>  </a:t>
            </a:r>
            <a:r>
              <a:rPr sz="2400" dirty="0">
                <a:solidFill>
                  <a:srgbClr val="657422"/>
                </a:solidFill>
                <a:latin typeface="Courier"/>
              </a:rPr>
              <a:t>link =</a:t>
            </a:r>
            <a:r>
              <a:rPr sz="2400" dirty="0">
                <a:solidFill>
                  <a:srgbClr val="003B4F"/>
                </a:solidFill>
                <a:latin typeface="Courier"/>
              </a:rPr>
              <a:t> </a:t>
            </a:r>
            <a:r>
              <a:rPr sz="2400" dirty="0">
                <a:solidFill>
                  <a:srgbClr val="20794D"/>
                </a:solidFill>
                <a:latin typeface="Courier"/>
              </a:rPr>
              <a:t>"polynomial"</a:t>
            </a:r>
            <a:r>
              <a:rPr sz="2400" dirty="0">
                <a:solidFill>
                  <a:srgbClr val="003B4F"/>
                </a:solidFill>
                <a:latin typeface="Courier"/>
              </a:rPr>
              <a:t>,</a:t>
            </a:r>
            <a:br>
              <a:rPr sz="2400" dirty="0"/>
            </a:br>
            <a:r>
              <a:rPr sz="2400" dirty="0">
                <a:solidFill>
                  <a:srgbClr val="003B4F"/>
                </a:solidFill>
                <a:latin typeface="Courier"/>
              </a:rPr>
              <a:t>  </a:t>
            </a:r>
            <a:r>
              <a:rPr sz="2400" dirty="0" err="1">
                <a:solidFill>
                  <a:srgbClr val="657422"/>
                </a:solidFill>
                <a:latin typeface="Courier"/>
              </a:rPr>
              <a:t>model_frame</a:t>
            </a:r>
            <a:r>
              <a:rPr sz="2400" dirty="0">
                <a:solidFill>
                  <a:srgbClr val="657422"/>
                </a:solidFill>
                <a:latin typeface="Courier"/>
              </a:rPr>
              <a:t> =</a:t>
            </a:r>
            <a:r>
              <a:rPr sz="2400" dirty="0">
                <a:solidFill>
                  <a:srgbClr val="003B4F"/>
                </a:solidFill>
                <a:latin typeface="Courier"/>
              </a:rPr>
              <a:t> </a:t>
            </a:r>
            <a:r>
              <a:rPr sz="2400" dirty="0">
                <a:solidFill>
                  <a:srgbClr val="20794D"/>
                </a:solidFill>
                <a:latin typeface="Courier"/>
              </a:rPr>
              <a:t>"</a:t>
            </a:r>
            <a:r>
              <a:rPr sz="2400" dirty="0" err="1">
                <a:solidFill>
                  <a:srgbClr val="20794D"/>
                </a:solidFill>
                <a:latin typeface="Courier"/>
              </a:rPr>
              <a:t>data_frame</a:t>
            </a:r>
            <a:r>
              <a:rPr sz="2400" dirty="0">
                <a:solidFill>
                  <a:srgbClr val="20794D"/>
                </a:solidFill>
                <a:latin typeface="Courier"/>
              </a:rPr>
              <a:t>"</a:t>
            </a:r>
            <a:br>
              <a:rPr sz="2400" dirty="0"/>
            </a:br>
            <a:r>
              <a:rPr sz="2400" dirty="0">
                <a:solidFill>
                  <a:srgbClr val="003B4F"/>
                </a:solidFill>
                <a:latin typeface="Courier"/>
              </a:rPr>
              <a: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Using a logit model</a:t>
            </a:r>
          </a:p>
        </p:txBody>
      </p:sp>
      <p:sp>
        <p:nvSpPr>
          <p:cNvPr id="3" name="Content Placeholder 2"/>
          <p:cNvSpPr>
            <a:spLocks noGrp="1"/>
          </p:cNvSpPr>
          <p:nvPr>
            <p:ph idx="1"/>
          </p:nvPr>
        </p:nvSpPr>
        <p:spPr>
          <a:xfrm>
            <a:off x="-85344" y="2638045"/>
            <a:ext cx="12278931" cy="4091939"/>
          </a:xfrm>
        </p:spPr>
        <p:txBody>
          <a:bodyPr>
            <a:normAutofit/>
          </a:bodyPr>
          <a:lstStyle/>
          <a:p>
            <a:pPr lvl="0"/>
            <a:r>
              <a:rPr dirty="0"/>
              <a:t>Second, we will model the same data using a logit model. This model uses a logit link function using a logarithmic underlying error distribution.</a:t>
            </a:r>
          </a:p>
          <a:p>
            <a:pPr indent="0">
              <a:buNone/>
            </a:pPr>
            <a:r>
              <a:rPr dirty="0">
                <a:solidFill>
                  <a:srgbClr val="5E5E5E"/>
                </a:solidFill>
                <a:latin typeface="Courier"/>
              </a:rPr>
              <a:t># logit model: aver percent is in decimal form</a:t>
            </a:r>
            <a:br>
              <a:rPr dirty="0"/>
            </a:br>
            <a:br>
              <a:rPr dirty="0"/>
            </a:br>
            <a:r>
              <a:rPr dirty="0">
                <a:solidFill>
                  <a:srgbClr val="003B4F"/>
                </a:solidFill>
                <a:latin typeface="Courier"/>
              </a:rPr>
              <a:t>m1 &lt;- </a:t>
            </a:r>
            <a:r>
              <a:rPr dirty="0" err="1">
                <a:solidFill>
                  <a:srgbClr val="4758AB"/>
                </a:solidFill>
                <a:latin typeface="Courier"/>
              </a:rPr>
              <a:t>detection_range_model</a:t>
            </a:r>
            <a:r>
              <a:rPr dirty="0">
                <a:solidFill>
                  <a:srgbClr val="003B4F"/>
                </a:solidFill>
                <a:latin typeface="Courier"/>
              </a:rPr>
              <a:t>(</a:t>
            </a:r>
            <a:r>
              <a:rPr dirty="0" err="1">
                <a:solidFill>
                  <a:srgbClr val="003B4F"/>
                </a:solidFill>
                <a:latin typeface="Courier"/>
              </a:rPr>
              <a:t>avg_percent_d</a:t>
            </a:r>
            <a:r>
              <a:rPr dirty="0">
                <a:solidFill>
                  <a:srgbClr val="003B4F"/>
                </a:solidFill>
                <a:latin typeface="Courier"/>
              </a:rPr>
              <a:t> </a:t>
            </a:r>
            <a:r>
              <a:rPr dirty="0">
                <a:solidFill>
                  <a:srgbClr val="5E5E5E"/>
                </a:solidFill>
                <a:latin typeface="Courier"/>
              </a:rPr>
              <a:t>~</a:t>
            </a:r>
            <a:r>
              <a:rPr dirty="0">
                <a:solidFill>
                  <a:srgbClr val="003B4F"/>
                </a:solidFill>
                <a:latin typeface="Courier"/>
              </a:rPr>
              <a:t> </a:t>
            </a:r>
            <a:r>
              <a:rPr dirty="0" err="1">
                <a:solidFill>
                  <a:srgbClr val="003B4F"/>
                </a:solidFill>
                <a:latin typeface="Courier"/>
              </a:rPr>
              <a:t>distance_m</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data =</a:t>
            </a:r>
            <a:r>
              <a:rPr dirty="0">
                <a:solidFill>
                  <a:srgbClr val="003B4F"/>
                </a:solidFill>
                <a:latin typeface="Courier"/>
              </a:rPr>
              <a:t> </a:t>
            </a:r>
            <a:r>
              <a:rPr dirty="0" err="1">
                <a:solidFill>
                  <a:srgbClr val="003B4F"/>
                </a:solidFill>
                <a:latin typeface="Courier"/>
              </a:rPr>
              <a:t>sample_detection_efficiency</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percentage =</a:t>
            </a:r>
            <a:r>
              <a:rPr dirty="0">
                <a:solidFill>
                  <a:srgbClr val="003B4F"/>
                </a:solidFill>
                <a:latin typeface="Courier"/>
              </a:rPr>
              <a:t> </a:t>
            </a:r>
            <a:r>
              <a:rPr dirty="0">
                <a:solidFill>
                  <a:srgbClr val="4758AB"/>
                </a:solidFill>
                <a:latin typeface="Courier"/>
              </a:rPr>
              <a:t>c</a:t>
            </a:r>
            <a:r>
              <a:rPr dirty="0">
                <a:solidFill>
                  <a:srgbClr val="003B4F"/>
                </a:solidFill>
                <a:latin typeface="Courier"/>
              </a:rPr>
              <a:t>(</a:t>
            </a:r>
            <a:r>
              <a:rPr dirty="0">
                <a:solidFill>
                  <a:srgbClr val="AD0000"/>
                </a:solidFill>
                <a:latin typeface="Courier"/>
              </a:rPr>
              <a:t>10</a:t>
            </a:r>
            <a:r>
              <a:rPr dirty="0">
                <a:solidFill>
                  <a:srgbClr val="003B4F"/>
                </a:solidFill>
                <a:latin typeface="Courier"/>
              </a:rPr>
              <a:t>, </a:t>
            </a:r>
            <a:r>
              <a:rPr dirty="0">
                <a:solidFill>
                  <a:srgbClr val="AD0000"/>
                </a:solidFill>
                <a:latin typeface="Courier"/>
              </a:rPr>
              <a:t>50</a:t>
            </a:r>
            <a:r>
              <a:rPr dirty="0">
                <a:solidFill>
                  <a:srgbClr val="003B4F"/>
                </a:solidFill>
                <a:latin typeface="Courier"/>
              </a:rPr>
              <a:t>, </a:t>
            </a:r>
            <a:r>
              <a:rPr dirty="0">
                <a:solidFill>
                  <a:srgbClr val="AD0000"/>
                </a:solidFill>
                <a:latin typeface="Courier"/>
              </a:rPr>
              <a:t>90</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link =</a:t>
            </a:r>
            <a:r>
              <a:rPr dirty="0">
                <a:solidFill>
                  <a:srgbClr val="003B4F"/>
                </a:solidFill>
                <a:latin typeface="Courier"/>
              </a:rPr>
              <a:t> </a:t>
            </a:r>
            <a:r>
              <a:rPr dirty="0">
                <a:solidFill>
                  <a:srgbClr val="20794D"/>
                </a:solidFill>
                <a:latin typeface="Courier"/>
              </a:rPr>
              <a:t>"logit"</a:t>
            </a:r>
            <a:r>
              <a:rPr dirty="0">
                <a:solidFill>
                  <a:srgbClr val="003B4F"/>
                </a:solidFill>
                <a:latin typeface="Courier"/>
              </a:rPr>
              <a:t>,</a:t>
            </a:r>
            <a:br>
              <a:rPr dirty="0"/>
            </a:br>
            <a:r>
              <a:rPr dirty="0">
                <a:solidFill>
                  <a:srgbClr val="003B4F"/>
                </a:solidFill>
                <a:latin typeface="Courier"/>
              </a:rPr>
              <a:t>  </a:t>
            </a:r>
            <a:r>
              <a:rPr dirty="0" err="1">
                <a:solidFill>
                  <a:srgbClr val="657422"/>
                </a:solidFill>
                <a:latin typeface="Courier"/>
              </a:rPr>
              <a:t>summary_stats</a:t>
            </a:r>
            <a:r>
              <a:rPr dirty="0">
                <a:solidFill>
                  <a:srgbClr val="657422"/>
                </a:solidFill>
                <a:latin typeface="Courier"/>
              </a:rPr>
              <a:t> =</a:t>
            </a:r>
            <a:r>
              <a:rPr dirty="0">
                <a:solidFill>
                  <a:srgbClr val="003B4F"/>
                </a:solidFill>
                <a:latin typeface="Courier"/>
              </a:rPr>
              <a:t> </a:t>
            </a:r>
            <a:r>
              <a:rPr dirty="0">
                <a:solidFill>
                  <a:srgbClr val="8F5902"/>
                </a:solidFill>
                <a:latin typeface="Courier"/>
              </a:rPr>
              <a:t>TRUE</a:t>
            </a:r>
            <a:br>
              <a:rPr dirty="0"/>
            </a:br>
            <a:r>
              <a:rPr dirty="0">
                <a:solidFill>
                  <a:srgbClr val="003B4F"/>
                </a:solidFill>
                <a:latin typeface="Courier"/>
              </a:rPr>
              <a:t>)</a:t>
            </a:r>
            <a:br>
              <a:rPr dirty="0"/>
            </a:br>
            <a:endParaRPr dirty="0">
              <a:solidFill>
                <a:srgbClr val="5E5E5E"/>
              </a:solidFill>
              <a:latin typeface="Courie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Using a probit model</a:t>
            </a:r>
          </a:p>
        </p:txBody>
      </p:sp>
      <p:sp>
        <p:nvSpPr>
          <p:cNvPr id="3" name="Content Placeholder 2"/>
          <p:cNvSpPr>
            <a:spLocks noGrp="1"/>
          </p:cNvSpPr>
          <p:nvPr>
            <p:ph idx="1"/>
          </p:nvPr>
        </p:nvSpPr>
        <p:spPr>
          <a:xfrm>
            <a:off x="0" y="2638045"/>
            <a:ext cx="12193587" cy="4219955"/>
          </a:xfrm>
        </p:spPr>
        <p:txBody>
          <a:bodyPr>
            <a:normAutofit/>
          </a:bodyPr>
          <a:lstStyle/>
          <a:p>
            <a:pPr lvl="0"/>
            <a:r>
              <a:rPr dirty="0"/>
              <a:t>Lastly, we can use a probit model. This model uses a probit link function using a Gaussian underlying error distribution.</a:t>
            </a:r>
          </a:p>
          <a:p>
            <a:pPr indent="0">
              <a:buNone/>
            </a:pPr>
            <a:r>
              <a:rPr dirty="0">
                <a:solidFill>
                  <a:srgbClr val="003B4F"/>
                </a:solidFill>
                <a:latin typeface="Courier"/>
              </a:rPr>
              <a:t>m2 &lt;- </a:t>
            </a:r>
            <a:r>
              <a:rPr dirty="0" err="1">
                <a:solidFill>
                  <a:srgbClr val="4758AB"/>
                </a:solidFill>
                <a:latin typeface="Courier"/>
              </a:rPr>
              <a:t>detection_range_model</a:t>
            </a:r>
            <a:r>
              <a:rPr dirty="0">
                <a:solidFill>
                  <a:srgbClr val="003B4F"/>
                </a:solidFill>
                <a:latin typeface="Courier"/>
              </a:rPr>
              <a:t>(</a:t>
            </a:r>
            <a:r>
              <a:rPr dirty="0" err="1">
                <a:solidFill>
                  <a:srgbClr val="003B4F"/>
                </a:solidFill>
                <a:latin typeface="Courier"/>
              </a:rPr>
              <a:t>avg_percent_d</a:t>
            </a:r>
            <a:r>
              <a:rPr dirty="0">
                <a:solidFill>
                  <a:srgbClr val="003B4F"/>
                </a:solidFill>
                <a:latin typeface="Courier"/>
              </a:rPr>
              <a:t> </a:t>
            </a:r>
            <a:r>
              <a:rPr dirty="0">
                <a:solidFill>
                  <a:srgbClr val="5E5E5E"/>
                </a:solidFill>
                <a:latin typeface="Courier"/>
              </a:rPr>
              <a:t>~</a:t>
            </a:r>
            <a:r>
              <a:rPr dirty="0">
                <a:solidFill>
                  <a:srgbClr val="003B4F"/>
                </a:solidFill>
                <a:latin typeface="Courier"/>
              </a:rPr>
              <a:t> </a:t>
            </a:r>
            <a:r>
              <a:rPr dirty="0" err="1">
                <a:solidFill>
                  <a:srgbClr val="003B4F"/>
                </a:solidFill>
                <a:latin typeface="Courier"/>
              </a:rPr>
              <a:t>distance_m</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data =</a:t>
            </a:r>
            <a:r>
              <a:rPr dirty="0">
                <a:solidFill>
                  <a:srgbClr val="003B4F"/>
                </a:solidFill>
                <a:latin typeface="Courier"/>
              </a:rPr>
              <a:t> </a:t>
            </a:r>
            <a:r>
              <a:rPr dirty="0" err="1">
                <a:solidFill>
                  <a:srgbClr val="003B4F"/>
                </a:solidFill>
                <a:latin typeface="Courier"/>
              </a:rPr>
              <a:t>sample_detection_efficiency</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percentage =</a:t>
            </a:r>
            <a:r>
              <a:rPr dirty="0">
                <a:solidFill>
                  <a:srgbClr val="003B4F"/>
                </a:solidFill>
                <a:latin typeface="Courier"/>
              </a:rPr>
              <a:t> </a:t>
            </a:r>
            <a:r>
              <a:rPr dirty="0">
                <a:solidFill>
                  <a:srgbClr val="4758AB"/>
                </a:solidFill>
                <a:latin typeface="Courier"/>
              </a:rPr>
              <a:t>c</a:t>
            </a:r>
            <a:r>
              <a:rPr dirty="0">
                <a:solidFill>
                  <a:srgbClr val="003B4F"/>
                </a:solidFill>
                <a:latin typeface="Courier"/>
              </a:rPr>
              <a:t>(</a:t>
            </a:r>
            <a:r>
              <a:rPr dirty="0">
                <a:solidFill>
                  <a:srgbClr val="AD0000"/>
                </a:solidFill>
                <a:latin typeface="Courier"/>
              </a:rPr>
              <a:t>10</a:t>
            </a:r>
            <a:r>
              <a:rPr dirty="0">
                <a:solidFill>
                  <a:srgbClr val="003B4F"/>
                </a:solidFill>
                <a:latin typeface="Courier"/>
              </a:rPr>
              <a:t>, </a:t>
            </a:r>
            <a:r>
              <a:rPr dirty="0">
                <a:solidFill>
                  <a:srgbClr val="AD0000"/>
                </a:solidFill>
                <a:latin typeface="Courier"/>
              </a:rPr>
              <a:t>50</a:t>
            </a:r>
            <a:r>
              <a:rPr dirty="0">
                <a:solidFill>
                  <a:srgbClr val="003B4F"/>
                </a:solidFill>
                <a:latin typeface="Courier"/>
              </a:rPr>
              <a:t>, </a:t>
            </a:r>
            <a:r>
              <a:rPr dirty="0">
                <a:solidFill>
                  <a:srgbClr val="AD0000"/>
                </a:solidFill>
                <a:latin typeface="Courier"/>
              </a:rPr>
              <a:t>90</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link =</a:t>
            </a:r>
            <a:r>
              <a:rPr dirty="0">
                <a:solidFill>
                  <a:srgbClr val="003B4F"/>
                </a:solidFill>
                <a:latin typeface="Courier"/>
              </a:rPr>
              <a:t> </a:t>
            </a:r>
            <a:r>
              <a:rPr dirty="0">
                <a:solidFill>
                  <a:srgbClr val="20794D"/>
                </a:solidFill>
                <a:latin typeface="Courier"/>
              </a:rPr>
              <a:t>"probit"</a:t>
            </a:r>
            <a:r>
              <a:rPr dirty="0">
                <a:solidFill>
                  <a:srgbClr val="003B4F"/>
                </a:solidFill>
                <a:latin typeface="Courier"/>
              </a:rPr>
              <a:t>,</a:t>
            </a:r>
            <a:br>
              <a:rPr dirty="0"/>
            </a:br>
            <a:r>
              <a:rPr dirty="0">
                <a:solidFill>
                  <a:srgbClr val="003B4F"/>
                </a:solidFill>
                <a:latin typeface="Courier"/>
              </a:rPr>
              <a:t>  </a:t>
            </a:r>
            <a:r>
              <a:rPr dirty="0" err="1">
                <a:solidFill>
                  <a:srgbClr val="657422"/>
                </a:solidFill>
                <a:latin typeface="Courier"/>
              </a:rPr>
              <a:t>summary_stats</a:t>
            </a:r>
            <a:r>
              <a:rPr dirty="0">
                <a:solidFill>
                  <a:srgbClr val="657422"/>
                </a:solidFill>
                <a:latin typeface="Courier"/>
              </a:rPr>
              <a:t> =</a:t>
            </a:r>
            <a:r>
              <a:rPr dirty="0">
                <a:solidFill>
                  <a:srgbClr val="003B4F"/>
                </a:solidFill>
                <a:latin typeface="Courier"/>
              </a:rPr>
              <a:t> </a:t>
            </a:r>
            <a:r>
              <a:rPr dirty="0">
                <a:solidFill>
                  <a:srgbClr val="8F5902"/>
                </a:solidFill>
                <a:latin typeface="Courier"/>
              </a:rPr>
              <a:t>TRUE</a:t>
            </a:r>
            <a:br>
              <a:rPr dirty="0"/>
            </a:br>
            <a:r>
              <a:rPr dirty="0">
                <a:solidFill>
                  <a:srgbClr val="003B4F"/>
                </a:solidFill>
                <a:latin typeface="Courier"/>
              </a:rPr>
              <a: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Model Summmary</a:t>
            </a:r>
          </a:p>
        </p:txBody>
      </p:sp>
      <p:sp>
        <p:nvSpPr>
          <p:cNvPr id="3" name="Content Placeholder 2"/>
          <p:cNvSpPr>
            <a:spLocks noGrp="1"/>
          </p:cNvSpPr>
          <p:nvPr>
            <p:ph idx="1"/>
          </p:nvPr>
        </p:nvSpPr>
        <p:spPr>
          <a:xfrm>
            <a:off x="0" y="2638045"/>
            <a:ext cx="12193587" cy="3848099"/>
          </a:xfrm>
        </p:spPr>
        <p:txBody>
          <a:bodyPr/>
          <a:lstStyle/>
          <a:p>
            <a:pPr lvl="0"/>
            <a:r>
              <a:rPr dirty="0"/>
              <a:t>Considering the example data set is quite limited, you will notice each model performs differently, especially, the third-order polynomial which fits better than the logit and probit models. Each model predicts that at 50% detections will be heard at roughly 365-370 m away from the receiver.</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427" y="86868"/>
            <a:ext cx="7730735" cy="1188720"/>
          </a:xfrm>
        </p:spPr>
        <p:txBody>
          <a:bodyPr/>
          <a:lstStyle/>
          <a:p>
            <a:r>
              <a:rPr dirty="0"/>
              <a:t>Plot all three models</a:t>
            </a:r>
          </a:p>
        </p:txBody>
      </p:sp>
      <p:sp>
        <p:nvSpPr>
          <p:cNvPr id="3" name="Content Placeholder 2"/>
          <p:cNvSpPr>
            <a:spLocks noGrp="1"/>
          </p:cNvSpPr>
          <p:nvPr>
            <p:ph idx="1"/>
          </p:nvPr>
        </p:nvSpPr>
        <p:spPr>
          <a:xfrm>
            <a:off x="-109728" y="1275588"/>
            <a:ext cx="12193587" cy="6938771"/>
          </a:xfrm>
        </p:spPr>
        <p:txBody>
          <a:bodyPr>
            <a:noAutofit/>
          </a:bodyPr>
          <a:lstStyle/>
          <a:p>
            <a:pPr lvl="0"/>
            <a:r>
              <a:rPr sz="1300" dirty="0"/>
              <a:t>We will first plot the third order polynomial model first because there is a scaling issue as the third order polynomial is bound by 0-100 while the probit and logit models are bound by 0-1.</a:t>
            </a:r>
          </a:p>
          <a:p>
            <a:pPr indent="0">
              <a:buNone/>
            </a:pPr>
            <a:r>
              <a:rPr sz="1300" dirty="0" err="1">
                <a:solidFill>
                  <a:srgbClr val="4758AB"/>
                </a:solidFill>
                <a:latin typeface="Courier"/>
              </a:rPr>
              <a:t>ggplot</a:t>
            </a:r>
            <a:r>
              <a:rPr sz="1300" dirty="0">
                <a:solidFill>
                  <a:srgbClr val="003B4F"/>
                </a:solidFill>
                <a:latin typeface="Courier"/>
              </a:rPr>
              <a:t>() </a:t>
            </a:r>
            <a:r>
              <a:rPr sz="1300" dirty="0">
                <a:solidFill>
                  <a:srgbClr val="5E5E5E"/>
                </a:solidFill>
                <a:latin typeface="Courier"/>
              </a:rPr>
              <a:t>+</a:t>
            </a:r>
            <a:br>
              <a:rPr sz="1300" dirty="0"/>
            </a:br>
            <a:r>
              <a:rPr sz="1300" dirty="0">
                <a:solidFill>
                  <a:srgbClr val="003B4F"/>
                </a:solidFill>
                <a:latin typeface="Courier"/>
              </a:rPr>
              <a:t>  </a:t>
            </a:r>
            <a:r>
              <a:rPr sz="1300" dirty="0" err="1">
                <a:solidFill>
                  <a:srgbClr val="4758AB"/>
                </a:solidFill>
                <a:latin typeface="Courier"/>
              </a:rPr>
              <a:t>geom_point</a:t>
            </a:r>
            <a:r>
              <a:rPr sz="1300" dirty="0">
                <a:solidFill>
                  <a:srgbClr val="003B4F"/>
                </a:solidFill>
                <a:latin typeface="Courier"/>
              </a:rPr>
              <a:t>(</a:t>
            </a:r>
            <a:br>
              <a:rPr sz="1300" dirty="0"/>
            </a:br>
            <a:r>
              <a:rPr sz="1300" dirty="0">
                <a:solidFill>
                  <a:srgbClr val="003B4F"/>
                </a:solidFill>
                <a:latin typeface="Courier"/>
              </a:rPr>
              <a:t>    </a:t>
            </a:r>
            <a:r>
              <a:rPr sz="1300" dirty="0">
                <a:solidFill>
                  <a:srgbClr val="657422"/>
                </a:solidFill>
                <a:latin typeface="Courier"/>
              </a:rPr>
              <a:t>data =</a:t>
            </a:r>
            <a:r>
              <a:rPr sz="1300" dirty="0">
                <a:solidFill>
                  <a:srgbClr val="003B4F"/>
                </a:solidFill>
                <a:latin typeface="Courier"/>
              </a:rPr>
              <a:t> </a:t>
            </a:r>
            <a:r>
              <a:rPr sz="1300" dirty="0" err="1">
                <a:solidFill>
                  <a:srgbClr val="003B4F"/>
                </a:solidFill>
                <a:latin typeface="Courier"/>
              </a:rPr>
              <a:t>sample_detection_efficiency</a:t>
            </a:r>
            <a:r>
              <a:rPr sz="1300" dirty="0">
                <a:solidFill>
                  <a:srgbClr val="003B4F"/>
                </a:solidFill>
                <a:latin typeface="Courier"/>
              </a:rPr>
              <a:t>,</a:t>
            </a:r>
            <a:br>
              <a:rPr sz="1300" dirty="0"/>
            </a:br>
            <a:r>
              <a:rPr sz="1300" dirty="0">
                <a:solidFill>
                  <a:srgbClr val="003B4F"/>
                </a:solidFill>
                <a:latin typeface="Courier"/>
              </a:rPr>
              <a:t>    </a:t>
            </a:r>
            <a:r>
              <a:rPr sz="1300" dirty="0" err="1">
                <a:solidFill>
                  <a:srgbClr val="4758AB"/>
                </a:solidFill>
                <a:latin typeface="Courier"/>
              </a:rPr>
              <a:t>aes</a:t>
            </a:r>
            <a:r>
              <a:rPr sz="1300" dirty="0">
                <a:solidFill>
                  <a:srgbClr val="003B4F"/>
                </a:solidFill>
                <a:latin typeface="Courier"/>
              </a:rPr>
              <a:t>(</a:t>
            </a:r>
            <a:r>
              <a:rPr sz="1300" dirty="0">
                <a:solidFill>
                  <a:srgbClr val="657422"/>
                </a:solidFill>
                <a:latin typeface="Courier"/>
              </a:rPr>
              <a:t>x =</a:t>
            </a:r>
            <a:r>
              <a:rPr sz="1300" dirty="0">
                <a:solidFill>
                  <a:srgbClr val="003B4F"/>
                </a:solidFill>
                <a:latin typeface="Courier"/>
              </a:rPr>
              <a:t> </a:t>
            </a:r>
            <a:r>
              <a:rPr sz="1300" dirty="0" err="1">
                <a:solidFill>
                  <a:srgbClr val="003B4F"/>
                </a:solidFill>
                <a:latin typeface="Courier"/>
              </a:rPr>
              <a:t>distance_m</a:t>
            </a:r>
            <a:r>
              <a:rPr sz="1300" dirty="0">
                <a:solidFill>
                  <a:srgbClr val="003B4F"/>
                </a:solidFill>
                <a:latin typeface="Courier"/>
              </a:rPr>
              <a:t>, </a:t>
            </a:r>
            <a:r>
              <a:rPr sz="1300" dirty="0">
                <a:solidFill>
                  <a:srgbClr val="657422"/>
                </a:solidFill>
                <a:latin typeface="Courier"/>
              </a:rPr>
              <a:t>y =</a:t>
            </a:r>
            <a:r>
              <a:rPr sz="1300" dirty="0">
                <a:solidFill>
                  <a:srgbClr val="003B4F"/>
                </a:solidFill>
                <a:latin typeface="Courier"/>
              </a:rPr>
              <a:t> </a:t>
            </a:r>
            <a:r>
              <a:rPr sz="1300" dirty="0" err="1">
                <a:solidFill>
                  <a:srgbClr val="003B4F"/>
                </a:solidFill>
                <a:latin typeface="Courier"/>
              </a:rPr>
              <a:t>avg_percent</a:t>
            </a:r>
            <a:r>
              <a:rPr sz="1300" dirty="0">
                <a:solidFill>
                  <a:srgbClr val="003B4F"/>
                </a:solidFill>
                <a:latin typeface="Courier"/>
              </a:rPr>
              <a:t>),</a:t>
            </a:r>
            <a:br>
              <a:rPr sz="1300" dirty="0"/>
            </a:br>
            <a:r>
              <a:rPr sz="1300" dirty="0">
                <a:solidFill>
                  <a:srgbClr val="003B4F"/>
                </a:solidFill>
                <a:latin typeface="Courier"/>
              </a:rPr>
              <a:t>    </a:t>
            </a:r>
            <a:r>
              <a:rPr sz="1300" dirty="0">
                <a:solidFill>
                  <a:srgbClr val="657422"/>
                </a:solidFill>
                <a:latin typeface="Courier"/>
              </a:rPr>
              <a:t>size =</a:t>
            </a:r>
            <a:r>
              <a:rPr sz="1300" dirty="0">
                <a:solidFill>
                  <a:srgbClr val="003B4F"/>
                </a:solidFill>
                <a:latin typeface="Courier"/>
              </a:rPr>
              <a:t> </a:t>
            </a:r>
            <a:r>
              <a:rPr sz="1300" dirty="0">
                <a:solidFill>
                  <a:srgbClr val="AD0000"/>
                </a:solidFill>
                <a:latin typeface="Courier"/>
              </a:rPr>
              <a:t>3</a:t>
            </a:r>
            <a:br>
              <a:rPr sz="1300" dirty="0"/>
            </a:br>
            <a:r>
              <a:rPr sz="1300" dirty="0">
                <a:solidFill>
                  <a:srgbClr val="003B4F"/>
                </a:solidFill>
                <a:latin typeface="Courier"/>
              </a:rPr>
              <a:t>  ) </a:t>
            </a:r>
            <a:r>
              <a:rPr sz="1300" dirty="0">
                <a:solidFill>
                  <a:srgbClr val="5E5E5E"/>
                </a:solidFill>
                <a:latin typeface="Courier"/>
              </a:rPr>
              <a:t>+</a:t>
            </a:r>
            <a:br>
              <a:rPr sz="1300" dirty="0"/>
            </a:br>
            <a:r>
              <a:rPr sz="1300" dirty="0">
                <a:solidFill>
                  <a:srgbClr val="003B4F"/>
                </a:solidFill>
                <a:latin typeface="Courier"/>
              </a:rPr>
              <a:t>  </a:t>
            </a:r>
            <a:r>
              <a:rPr sz="1300" dirty="0" err="1">
                <a:solidFill>
                  <a:srgbClr val="4758AB"/>
                </a:solidFill>
                <a:latin typeface="Courier"/>
              </a:rPr>
              <a:t>geom_hline</a:t>
            </a:r>
            <a:r>
              <a:rPr sz="1300" dirty="0">
                <a:solidFill>
                  <a:srgbClr val="003B4F"/>
                </a:solidFill>
                <a:latin typeface="Courier"/>
              </a:rPr>
              <a:t>(</a:t>
            </a:r>
            <a:r>
              <a:rPr sz="1300" dirty="0" err="1">
                <a:solidFill>
                  <a:srgbClr val="657422"/>
                </a:solidFill>
                <a:latin typeface="Courier"/>
              </a:rPr>
              <a:t>yintercept</a:t>
            </a:r>
            <a:r>
              <a:rPr sz="1300" dirty="0">
                <a:solidFill>
                  <a:srgbClr val="657422"/>
                </a:solidFill>
                <a:latin typeface="Courier"/>
              </a:rPr>
              <a:t> =</a:t>
            </a:r>
            <a:r>
              <a:rPr sz="1300" dirty="0">
                <a:solidFill>
                  <a:srgbClr val="003B4F"/>
                </a:solidFill>
                <a:latin typeface="Courier"/>
              </a:rPr>
              <a:t> </a:t>
            </a:r>
            <a:r>
              <a:rPr sz="1300" dirty="0">
                <a:solidFill>
                  <a:srgbClr val="4758AB"/>
                </a:solidFill>
                <a:latin typeface="Courier"/>
              </a:rPr>
              <a:t>c</a:t>
            </a:r>
            <a:r>
              <a:rPr sz="1300" dirty="0">
                <a:solidFill>
                  <a:srgbClr val="003B4F"/>
                </a:solidFill>
                <a:latin typeface="Courier"/>
              </a:rPr>
              <a:t>(</a:t>
            </a:r>
            <a:r>
              <a:rPr sz="1300" dirty="0">
                <a:solidFill>
                  <a:srgbClr val="AD0000"/>
                </a:solidFill>
                <a:latin typeface="Courier"/>
              </a:rPr>
              <a:t>10</a:t>
            </a:r>
            <a:r>
              <a:rPr sz="1300" dirty="0">
                <a:solidFill>
                  <a:srgbClr val="003B4F"/>
                </a:solidFill>
                <a:latin typeface="Courier"/>
              </a:rPr>
              <a:t>, </a:t>
            </a:r>
            <a:r>
              <a:rPr sz="1300" dirty="0">
                <a:solidFill>
                  <a:srgbClr val="AD0000"/>
                </a:solidFill>
                <a:latin typeface="Courier"/>
              </a:rPr>
              <a:t>50</a:t>
            </a:r>
            <a:r>
              <a:rPr sz="1300" dirty="0">
                <a:solidFill>
                  <a:srgbClr val="003B4F"/>
                </a:solidFill>
                <a:latin typeface="Courier"/>
              </a:rPr>
              <a:t>, </a:t>
            </a:r>
            <a:r>
              <a:rPr sz="1300" dirty="0">
                <a:solidFill>
                  <a:srgbClr val="AD0000"/>
                </a:solidFill>
                <a:latin typeface="Courier"/>
              </a:rPr>
              <a:t>90</a:t>
            </a:r>
            <a:r>
              <a:rPr sz="1300" dirty="0">
                <a:solidFill>
                  <a:srgbClr val="003B4F"/>
                </a:solidFill>
                <a:latin typeface="Courier"/>
              </a:rPr>
              <a:t>), </a:t>
            </a:r>
            <a:r>
              <a:rPr sz="1300" dirty="0" err="1">
                <a:solidFill>
                  <a:srgbClr val="657422"/>
                </a:solidFill>
                <a:latin typeface="Courier"/>
              </a:rPr>
              <a:t>linetype</a:t>
            </a:r>
            <a:r>
              <a:rPr sz="1300" dirty="0">
                <a:solidFill>
                  <a:srgbClr val="657422"/>
                </a:solidFill>
                <a:latin typeface="Courier"/>
              </a:rPr>
              <a:t> =</a:t>
            </a:r>
            <a:r>
              <a:rPr sz="1300" dirty="0">
                <a:solidFill>
                  <a:srgbClr val="003B4F"/>
                </a:solidFill>
                <a:latin typeface="Courier"/>
              </a:rPr>
              <a:t> </a:t>
            </a:r>
            <a:r>
              <a:rPr sz="1300" dirty="0">
                <a:solidFill>
                  <a:srgbClr val="AD0000"/>
                </a:solidFill>
                <a:latin typeface="Courier"/>
              </a:rPr>
              <a:t>2</a:t>
            </a:r>
            <a:r>
              <a:rPr sz="1300" dirty="0">
                <a:solidFill>
                  <a:srgbClr val="003B4F"/>
                </a:solidFill>
                <a:latin typeface="Courier"/>
              </a:rPr>
              <a:t>) </a:t>
            </a:r>
            <a:r>
              <a:rPr sz="1300" dirty="0">
                <a:solidFill>
                  <a:srgbClr val="5E5E5E"/>
                </a:solidFill>
                <a:latin typeface="Courier"/>
              </a:rPr>
              <a:t>+</a:t>
            </a:r>
            <a:br>
              <a:rPr sz="1300" dirty="0"/>
            </a:br>
            <a:r>
              <a:rPr sz="1300" dirty="0">
                <a:solidFill>
                  <a:srgbClr val="003B4F"/>
                </a:solidFill>
                <a:latin typeface="Courier"/>
              </a:rPr>
              <a:t>  </a:t>
            </a:r>
            <a:r>
              <a:rPr sz="1300" dirty="0" err="1">
                <a:solidFill>
                  <a:srgbClr val="4758AB"/>
                </a:solidFill>
                <a:latin typeface="Courier"/>
              </a:rPr>
              <a:t>geom_smooth</a:t>
            </a:r>
            <a:r>
              <a:rPr sz="1300" dirty="0">
                <a:solidFill>
                  <a:srgbClr val="003B4F"/>
                </a:solidFill>
                <a:latin typeface="Courier"/>
              </a:rPr>
              <a:t>(</a:t>
            </a:r>
            <a:br>
              <a:rPr sz="1300" dirty="0"/>
            </a:br>
            <a:r>
              <a:rPr sz="1300" dirty="0">
                <a:solidFill>
                  <a:srgbClr val="003B4F"/>
                </a:solidFill>
                <a:latin typeface="Courier"/>
              </a:rPr>
              <a:t>    </a:t>
            </a:r>
            <a:r>
              <a:rPr sz="1300" dirty="0">
                <a:solidFill>
                  <a:srgbClr val="657422"/>
                </a:solidFill>
                <a:latin typeface="Courier"/>
              </a:rPr>
              <a:t>data =</a:t>
            </a:r>
            <a:r>
              <a:rPr sz="1300" dirty="0">
                <a:solidFill>
                  <a:srgbClr val="003B4F"/>
                </a:solidFill>
                <a:latin typeface="Courier"/>
              </a:rPr>
              <a:t> </a:t>
            </a:r>
            <a:r>
              <a:rPr sz="1300" dirty="0" err="1">
                <a:solidFill>
                  <a:srgbClr val="003B4F"/>
                </a:solidFill>
                <a:latin typeface="Courier"/>
              </a:rPr>
              <a:t>sample_detection_efficiency</a:t>
            </a:r>
            <a:r>
              <a:rPr sz="1300" dirty="0">
                <a:solidFill>
                  <a:srgbClr val="003B4F"/>
                </a:solidFill>
                <a:latin typeface="Courier"/>
              </a:rPr>
              <a:t>,</a:t>
            </a:r>
            <a:br>
              <a:rPr sz="1300" dirty="0"/>
            </a:br>
            <a:r>
              <a:rPr sz="1300" dirty="0">
                <a:solidFill>
                  <a:srgbClr val="003B4F"/>
                </a:solidFill>
                <a:latin typeface="Courier"/>
              </a:rPr>
              <a:t>    </a:t>
            </a:r>
            <a:r>
              <a:rPr sz="1300" dirty="0" err="1">
                <a:solidFill>
                  <a:srgbClr val="4758AB"/>
                </a:solidFill>
                <a:latin typeface="Courier"/>
              </a:rPr>
              <a:t>aes</a:t>
            </a:r>
            <a:r>
              <a:rPr sz="1300" dirty="0">
                <a:solidFill>
                  <a:srgbClr val="003B4F"/>
                </a:solidFill>
                <a:latin typeface="Courier"/>
              </a:rPr>
              <a:t>(</a:t>
            </a:r>
            <a:r>
              <a:rPr sz="1300" dirty="0">
                <a:solidFill>
                  <a:srgbClr val="657422"/>
                </a:solidFill>
                <a:latin typeface="Courier"/>
              </a:rPr>
              <a:t>x =</a:t>
            </a:r>
            <a:r>
              <a:rPr sz="1300" dirty="0">
                <a:solidFill>
                  <a:srgbClr val="003B4F"/>
                </a:solidFill>
                <a:latin typeface="Courier"/>
              </a:rPr>
              <a:t> </a:t>
            </a:r>
            <a:r>
              <a:rPr sz="1300" dirty="0" err="1">
                <a:solidFill>
                  <a:srgbClr val="003B4F"/>
                </a:solidFill>
                <a:latin typeface="Courier"/>
              </a:rPr>
              <a:t>distance_m</a:t>
            </a:r>
            <a:r>
              <a:rPr sz="1300" dirty="0">
                <a:solidFill>
                  <a:srgbClr val="003B4F"/>
                </a:solidFill>
                <a:latin typeface="Courier"/>
              </a:rPr>
              <a:t>, </a:t>
            </a:r>
            <a:r>
              <a:rPr sz="1300" dirty="0">
                <a:solidFill>
                  <a:srgbClr val="657422"/>
                </a:solidFill>
                <a:latin typeface="Courier"/>
              </a:rPr>
              <a:t>y =</a:t>
            </a:r>
            <a:r>
              <a:rPr sz="1300" dirty="0">
                <a:solidFill>
                  <a:srgbClr val="003B4F"/>
                </a:solidFill>
                <a:latin typeface="Courier"/>
              </a:rPr>
              <a:t> </a:t>
            </a:r>
            <a:r>
              <a:rPr sz="1300" dirty="0" err="1">
                <a:solidFill>
                  <a:srgbClr val="003B4F"/>
                </a:solidFill>
                <a:latin typeface="Courier"/>
              </a:rPr>
              <a:t>avg_percent</a:t>
            </a:r>
            <a:r>
              <a:rPr sz="1300" dirty="0">
                <a:solidFill>
                  <a:srgbClr val="003B4F"/>
                </a:solidFill>
                <a:latin typeface="Courier"/>
              </a:rPr>
              <a:t>),</a:t>
            </a:r>
            <a:br>
              <a:rPr sz="1300" dirty="0"/>
            </a:br>
            <a:r>
              <a:rPr sz="1300" dirty="0">
                <a:solidFill>
                  <a:srgbClr val="003B4F"/>
                </a:solidFill>
                <a:latin typeface="Courier"/>
              </a:rPr>
              <a:t>    </a:t>
            </a:r>
            <a:r>
              <a:rPr sz="1300" dirty="0">
                <a:solidFill>
                  <a:srgbClr val="657422"/>
                </a:solidFill>
                <a:latin typeface="Courier"/>
              </a:rPr>
              <a:t>method =</a:t>
            </a:r>
            <a:r>
              <a:rPr sz="1300" dirty="0">
                <a:solidFill>
                  <a:srgbClr val="003B4F"/>
                </a:solidFill>
                <a:latin typeface="Courier"/>
              </a:rPr>
              <a:t> </a:t>
            </a:r>
            <a:r>
              <a:rPr sz="1300" dirty="0">
                <a:solidFill>
                  <a:srgbClr val="20794D"/>
                </a:solidFill>
                <a:latin typeface="Courier"/>
              </a:rPr>
              <a:t>"</a:t>
            </a:r>
            <a:r>
              <a:rPr sz="1300" dirty="0" err="1">
                <a:solidFill>
                  <a:srgbClr val="20794D"/>
                </a:solidFill>
                <a:latin typeface="Courier"/>
              </a:rPr>
              <a:t>lm</a:t>
            </a:r>
            <a:r>
              <a:rPr sz="1300" dirty="0">
                <a:solidFill>
                  <a:srgbClr val="20794D"/>
                </a:solidFill>
                <a:latin typeface="Courier"/>
              </a:rPr>
              <a:t>"</a:t>
            </a:r>
            <a:r>
              <a:rPr sz="1300" dirty="0">
                <a:solidFill>
                  <a:srgbClr val="003B4F"/>
                </a:solidFill>
                <a:latin typeface="Courier"/>
              </a:rPr>
              <a:t>,</a:t>
            </a:r>
            <a:br>
              <a:rPr sz="1300" dirty="0"/>
            </a:br>
            <a:r>
              <a:rPr sz="1300" dirty="0">
                <a:solidFill>
                  <a:srgbClr val="003B4F"/>
                </a:solidFill>
                <a:latin typeface="Courier"/>
              </a:rPr>
              <a:t>    </a:t>
            </a:r>
            <a:r>
              <a:rPr sz="1300" dirty="0">
                <a:solidFill>
                  <a:srgbClr val="657422"/>
                </a:solidFill>
                <a:latin typeface="Courier"/>
              </a:rPr>
              <a:t>linewidth =</a:t>
            </a:r>
            <a:r>
              <a:rPr sz="1300" dirty="0">
                <a:solidFill>
                  <a:srgbClr val="003B4F"/>
                </a:solidFill>
                <a:latin typeface="Courier"/>
              </a:rPr>
              <a:t> </a:t>
            </a:r>
            <a:r>
              <a:rPr sz="1300" dirty="0">
                <a:solidFill>
                  <a:srgbClr val="AD0000"/>
                </a:solidFill>
                <a:latin typeface="Courier"/>
              </a:rPr>
              <a:t>1</a:t>
            </a:r>
            <a:r>
              <a:rPr sz="1300" dirty="0">
                <a:solidFill>
                  <a:srgbClr val="003B4F"/>
                </a:solidFill>
                <a:latin typeface="Courier"/>
              </a:rPr>
              <a:t>,</a:t>
            </a:r>
            <a:br>
              <a:rPr sz="1300" dirty="0"/>
            </a:br>
            <a:r>
              <a:rPr sz="1300" dirty="0">
                <a:solidFill>
                  <a:srgbClr val="003B4F"/>
                </a:solidFill>
                <a:latin typeface="Courier"/>
              </a:rPr>
              <a:t>    </a:t>
            </a:r>
            <a:r>
              <a:rPr sz="1300" dirty="0">
                <a:solidFill>
                  <a:srgbClr val="657422"/>
                </a:solidFill>
                <a:latin typeface="Courier"/>
              </a:rPr>
              <a:t>formula =</a:t>
            </a:r>
            <a:r>
              <a:rPr sz="1300" dirty="0">
                <a:solidFill>
                  <a:srgbClr val="003B4F"/>
                </a:solidFill>
                <a:latin typeface="Courier"/>
              </a:rPr>
              <a:t> y </a:t>
            </a:r>
            <a:r>
              <a:rPr sz="1300" dirty="0">
                <a:solidFill>
                  <a:srgbClr val="5E5E5E"/>
                </a:solidFill>
                <a:latin typeface="Courier"/>
              </a:rPr>
              <a:t>~</a:t>
            </a:r>
            <a:r>
              <a:rPr sz="1300" dirty="0">
                <a:solidFill>
                  <a:srgbClr val="003B4F"/>
                </a:solidFill>
                <a:latin typeface="Courier"/>
              </a:rPr>
              <a:t> </a:t>
            </a:r>
            <a:r>
              <a:rPr sz="1300" dirty="0">
                <a:solidFill>
                  <a:srgbClr val="5E5E5E"/>
                </a:solidFill>
                <a:latin typeface="Courier"/>
              </a:rPr>
              <a:t>-</a:t>
            </a:r>
            <a:r>
              <a:rPr sz="1300" dirty="0">
                <a:solidFill>
                  <a:srgbClr val="AD0000"/>
                </a:solidFill>
                <a:latin typeface="Courier"/>
              </a:rPr>
              <a:t>1</a:t>
            </a:r>
            <a:r>
              <a:rPr sz="1300" dirty="0">
                <a:solidFill>
                  <a:srgbClr val="003B4F"/>
                </a:solidFill>
                <a:latin typeface="Courier"/>
              </a:rPr>
              <a:t> </a:t>
            </a:r>
            <a:r>
              <a:rPr sz="1300" dirty="0">
                <a:solidFill>
                  <a:srgbClr val="5E5E5E"/>
                </a:solidFill>
                <a:latin typeface="Courier"/>
              </a:rPr>
              <a:t>+</a:t>
            </a:r>
            <a:r>
              <a:rPr sz="1300" dirty="0">
                <a:solidFill>
                  <a:srgbClr val="003B4F"/>
                </a:solidFill>
                <a:latin typeface="Courier"/>
              </a:rPr>
              <a:t> x </a:t>
            </a:r>
            <a:r>
              <a:rPr sz="1300" dirty="0">
                <a:solidFill>
                  <a:srgbClr val="5E5E5E"/>
                </a:solidFill>
                <a:latin typeface="Courier"/>
              </a:rPr>
              <a:t>+</a:t>
            </a:r>
            <a:r>
              <a:rPr sz="1300" dirty="0">
                <a:solidFill>
                  <a:srgbClr val="003B4F"/>
                </a:solidFill>
                <a:latin typeface="Courier"/>
              </a:rPr>
              <a:t> </a:t>
            </a:r>
            <a:r>
              <a:rPr sz="1300" dirty="0">
                <a:solidFill>
                  <a:srgbClr val="4758AB"/>
                </a:solidFill>
                <a:latin typeface="Courier"/>
              </a:rPr>
              <a:t>I</a:t>
            </a:r>
            <a:r>
              <a:rPr sz="1300" dirty="0">
                <a:solidFill>
                  <a:srgbClr val="003B4F"/>
                </a:solidFill>
                <a:latin typeface="Courier"/>
              </a:rPr>
              <a:t>(x</a:t>
            </a:r>
            <a:r>
              <a:rPr sz="1300" dirty="0">
                <a:solidFill>
                  <a:srgbClr val="5E5E5E"/>
                </a:solidFill>
                <a:latin typeface="Courier"/>
              </a:rPr>
              <a:t>^</a:t>
            </a:r>
            <a:r>
              <a:rPr sz="1300" dirty="0">
                <a:solidFill>
                  <a:srgbClr val="AD0000"/>
                </a:solidFill>
                <a:latin typeface="Courier"/>
              </a:rPr>
              <a:t>2</a:t>
            </a:r>
            <a:r>
              <a:rPr sz="1300" dirty="0">
                <a:solidFill>
                  <a:srgbClr val="003B4F"/>
                </a:solidFill>
                <a:latin typeface="Courier"/>
              </a:rPr>
              <a:t>) </a:t>
            </a:r>
            <a:r>
              <a:rPr sz="1300" dirty="0">
                <a:solidFill>
                  <a:srgbClr val="5E5E5E"/>
                </a:solidFill>
                <a:latin typeface="Courier"/>
              </a:rPr>
              <a:t>+</a:t>
            </a:r>
            <a:r>
              <a:rPr lang="en-CA" sz="1300" dirty="0">
                <a:solidFill>
                  <a:srgbClr val="5E5E5E"/>
                </a:solidFill>
                <a:latin typeface="Courier"/>
              </a:rPr>
              <a:t> </a:t>
            </a:r>
            <a:r>
              <a:rPr sz="1300" dirty="0">
                <a:solidFill>
                  <a:srgbClr val="4758AB"/>
                </a:solidFill>
                <a:latin typeface="Courier"/>
              </a:rPr>
              <a:t>I</a:t>
            </a:r>
            <a:r>
              <a:rPr sz="1300" dirty="0">
                <a:solidFill>
                  <a:srgbClr val="003B4F"/>
                </a:solidFill>
                <a:latin typeface="Courier"/>
              </a:rPr>
              <a:t>(x</a:t>
            </a:r>
            <a:r>
              <a:rPr sz="1300" dirty="0">
                <a:solidFill>
                  <a:srgbClr val="5E5E5E"/>
                </a:solidFill>
                <a:latin typeface="Courier"/>
              </a:rPr>
              <a:t>^</a:t>
            </a:r>
            <a:r>
              <a:rPr sz="1300" dirty="0">
                <a:solidFill>
                  <a:srgbClr val="AD0000"/>
                </a:solidFill>
                <a:latin typeface="Courier"/>
              </a:rPr>
              <a:t>3</a:t>
            </a:r>
            <a:r>
              <a:rPr sz="1300" dirty="0">
                <a:solidFill>
                  <a:srgbClr val="003B4F"/>
                </a:solidFill>
                <a:latin typeface="Courier"/>
              </a:rPr>
              <a:t>),</a:t>
            </a:r>
            <a:br>
              <a:rPr sz="1300" dirty="0"/>
            </a:br>
            <a:r>
              <a:rPr sz="1300" dirty="0">
                <a:solidFill>
                  <a:srgbClr val="003B4F"/>
                </a:solidFill>
                <a:latin typeface="Courier"/>
              </a:rPr>
              <a:t>    </a:t>
            </a:r>
            <a:r>
              <a:rPr sz="1300" dirty="0" err="1">
                <a:solidFill>
                  <a:srgbClr val="657422"/>
                </a:solidFill>
                <a:latin typeface="Courier"/>
              </a:rPr>
              <a:t>method.args</a:t>
            </a:r>
            <a:r>
              <a:rPr sz="1300" dirty="0">
                <a:solidFill>
                  <a:srgbClr val="657422"/>
                </a:solidFill>
                <a:latin typeface="Courier"/>
              </a:rPr>
              <a:t> =</a:t>
            </a:r>
            <a:r>
              <a:rPr sz="1300" dirty="0">
                <a:solidFill>
                  <a:srgbClr val="003B4F"/>
                </a:solidFill>
                <a:latin typeface="Courier"/>
              </a:rPr>
              <a:t> </a:t>
            </a:r>
            <a:r>
              <a:rPr sz="1300" dirty="0">
                <a:solidFill>
                  <a:srgbClr val="4758AB"/>
                </a:solidFill>
                <a:latin typeface="Courier"/>
              </a:rPr>
              <a:t>list</a:t>
            </a:r>
            <a:r>
              <a:rPr sz="1300" dirty="0">
                <a:solidFill>
                  <a:srgbClr val="003B4F"/>
                </a:solidFill>
                <a:latin typeface="Courier"/>
              </a:rPr>
              <a:t>(</a:t>
            </a:r>
            <a:r>
              <a:rPr sz="1300" dirty="0">
                <a:solidFill>
                  <a:srgbClr val="657422"/>
                </a:solidFill>
                <a:latin typeface="Courier"/>
              </a:rPr>
              <a:t>offset =</a:t>
            </a:r>
            <a:r>
              <a:rPr sz="1300" dirty="0">
                <a:solidFill>
                  <a:srgbClr val="003B4F"/>
                </a:solidFill>
                <a:latin typeface="Courier"/>
              </a:rPr>
              <a:t> </a:t>
            </a:r>
            <a:r>
              <a:rPr sz="1300" dirty="0" err="1">
                <a:solidFill>
                  <a:srgbClr val="003B4F"/>
                </a:solidFill>
                <a:latin typeface="Courier"/>
              </a:rPr>
              <a:t>sample_detection_efficiency</a:t>
            </a:r>
            <a:r>
              <a:rPr sz="1300" dirty="0" err="1">
                <a:solidFill>
                  <a:srgbClr val="5E5E5E"/>
                </a:solidFill>
                <a:latin typeface="Courier"/>
              </a:rPr>
              <a:t>$</a:t>
            </a:r>
            <a:r>
              <a:rPr sz="1300" dirty="0" err="1">
                <a:solidFill>
                  <a:srgbClr val="003B4F"/>
                </a:solidFill>
                <a:latin typeface="Courier"/>
              </a:rPr>
              <a:t>intercept</a:t>
            </a:r>
            <a:r>
              <a:rPr sz="1300" dirty="0">
                <a:solidFill>
                  <a:srgbClr val="003B4F"/>
                </a:solidFill>
                <a:latin typeface="Courier"/>
              </a:rPr>
              <a:t>),</a:t>
            </a:r>
            <a:br>
              <a:rPr sz="1300" dirty="0"/>
            </a:br>
            <a:r>
              <a:rPr sz="1300" dirty="0">
                <a:solidFill>
                  <a:srgbClr val="003B4F"/>
                </a:solidFill>
                <a:latin typeface="Courier"/>
              </a:rPr>
              <a:t>    </a:t>
            </a:r>
            <a:r>
              <a:rPr sz="1300" dirty="0" err="1">
                <a:solidFill>
                  <a:srgbClr val="657422"/>
                </a:solidFill>
                <a:latin typeface="Courier"/>
              </a:rPr>
              <a:t>colour</a:t>
            </a:r>
            <a:r>
              <a:rPr sz="1300" dirty="0">
                <a:solidFill>
                  <a:srgbClr val="657422"/>
                </a:solidFill>
                <a:latin typeface="Courier"/>
              </a:rPr>
              <a:t> =</a:t>
            </a:r>
            <a:r>
              <a:rPr sz="1300" dirty="0">
                <a:solidFill>
                  <a:srgbClr val="003B4F"/>
                </a:solidFill>
                <a:latin typeface="Courier"/>
              </a:rPr>
              <a:t> </a:t>
            </a:r>
            <a:r>
              <a:rPr sz="1300" dirty="0">
                <a:solidFill>
                  <a:srgbClr val="20794D"/>
                </a:solidFill>
                <a:latin typeface="Courier"/>
              </a:rPr>
              <a:t>"#8da0cb"</a:t>
            </a:r>
            <a:r>
              <a:rPr sz="1300" dirty="0">
                <a:solidFill>
                  <a:srgbClr val="003B4F"/>
                </a:solidFill>
                <a:latin typeface="Courier"/>
              </a:rPr>
              <a:t>, </a:t>
            </a:r>
            <a:r>
              <a:rPr sz="1300" dirty="0">
                <a:solidFill>
                  <a:srgbClr val="657422"/>
                </a:solidFill>
                <a:latin typeface="Courier"/>
              </a:rPr>
              <a:t>se =</a:t>
            </a:r>
            <a:r>
              <a:rPr sz="1300" dirty="0">
                <a:solidFill>
                  <a:srgbClr val="003B4F"/>
                </a:solidFill>
                <a:latin typeface="Courier"/>
              </a:rPr>
              <a:t> </a:t>
            </a:r>
            <a:r>
              <a:rPr sz="1300" dirty="0">
                <a:solidFill>
                  <a:srgbClr val="8F5902"/>
                </a:solidFill>
                <a:latin typeface="Courier"/>
              </a:rPr>
              <a:t>FALSE</a:t>
            </a:r>
            <a:br>
              <a:rPr sz="1300" dirty="0"/>
            </a:br>
            <a:r>
              <a:rPr sz="1300" dirty="0">
                <a:solidFill>
                  <a:srgbClr val="003B4F"/>
                </a:solidFill>
                <a:latin typeface="Courier"/>
              </a:rPr>
              <a:t>  ) </a:t>
            </a:r>
            <a:r>
              <a:rPr sz="1300" dirty="0">
                <a:solidFill>
                  <a:srgbClr val="5E5E5E"/>
                </a:solidFill>
                <a:latin typeface="Courier"/>
              </a:rPr>
              <a:t>+</a:t>
            </a:r>
            <a:br>
              <a:rPr sz="1300" dirty="0"/>
            </a:br>
            <a:r>
              <a:rPr sz="1300" dirty="0">
                <a:solidFill>
                  <a:srgbClr val="003B4F"/>
                </a:solidFill>
                <a:latin typeface="Courier"/>
              </a:rPr>
              <a:t>  </a:t>
            </a:r>
            <a:r>
              <a:rPr sz="1300" dirty="0" err="1">
                <a:solidFill>
                  <a:srgbClr val="4758AB"/>
                </a:solidFill>
                <a:latin typeface="Courier"/>
              </a:rPr>
              <a:t>scale_y_continuous</a:t>
            </a:r>
            <a:r>
              <a:rPr sz="1300" dirty="0">
                <a:solidFill>
                  <a:srgbClr val="003B4F"/>
                </a:solidFill>
                <a:latin typeface="Courier"/>
              </a:rPr>
              <a:t>(</a:t>
            </a:r>
            <a:r>
              <a:rPr sz="1300" dirty="0">
                <a:solidFill>
                  <a:srgbClr val="657422"/>
                </a:solidFill>
                <a:latin typeface="Courier"/>
              </a:rPr>
              <a:t>breaks =</a:t>
            </a:r>
            <a:r>
              <a:rPr sz="1300" dirty="0">
                <a:solidFill>
                  <a:srgbClr val="003B4F"/>
                </a:solidFill>
                <a:latin typeface="Courier"/>
              </a:rPr>
              <a:t> </a:t>
            </a:r>
            <a:r>
              <a:rPr sz="1300" dirty="0">
                <a:solidFill>
                  <a:srgbClr val="4758AB"/>
                </a:solidFill>
                <a:latin typeface="Courier"/>
              </a:rPr>
              <a:t>seq</a:t>
            </a:r>
            <a:r>
              <a:rPr sz="1300" dirty="0">
                <a:solidFill>
                  <a:srgbClr val="003B4F"/>
                </a:solidFill>
                <a:latin typeface="Courier"/>
              </a:rPr>
              <a:t>(</a:t>
            </a:r>
            <a:r>
              <a:rPr sz="1300" dirty="0">
                <a:solidFill>
                  <a:srgbClr val="AD0000"/>
                </a:solidFill>
                <a:latin typeface="Courier"/>
              </a:rPr>
              <a:t>0</a:t>
            </a:r>
            <a:r>
              <a:rPr sz="1300" dirty="0">
                <a:solidFill>
                  <a:srgbClr val="003B4F"/>
                </a:solidFill>
                <a:latin typeface="Courier"/>
              </a:rPr>
              <a:t>, </a:t>
            </a:r>
            <a:r>
              <a:rPr sz="1300" dirty="0">
                <a:solidFill>
                  <a:srgbClr val="AD0000"/>
                </a:solidFill>
                <a:latin typeface="Courier"/>
              </a:rPr>
              <a:t>100</a:t>
            </a:r>
            <a:r>
              <a:rPr sz="1300" dirty="0">
                <a:solidFill>
                  <a:srgbClr val="003B4F"/>
                </a:solidFill>
                <a:latin typeface="Courier"/>
              </a:rPr>
              <a:t>, </a:t>
            </a:r>
            <a:r>
              <a:rPr sz="1300" dirty="0">
                <a:solidFill>
                  <a:srgbClr val="AD0000"/>
                </a:solidFill>
                <a:latin typeface="Courier"/>
              </a:rPr>
              <a:t>20</a:t>
            </a:r>
            <a:r>
              <a:rPr sz="1300" dirty="0">
                <a:solidFill>
                  <a:srgbClr val="003B4F"/>
                </a:solidFill>
                <a:latin typeface="Courier"/>
              </a:rPr>
              <a:t>)) </a:t>
            </a:r>
            <a:r>
              <a:rPr sz="1300" dirty="0">
                <a:solidFill>
                  <a:srgbClr val="5E5E5E"/>
                </a:solidFill>
                <a:latin typeface="Courier"/>
              </a:rPr>
              <a:t>+</a:t>
            </a:r>
            <a:br>
              <a:rPr sz="1300" dirty="0"/>
            </a:br>
            <a:r>
              <a:rPr sz="1300" dirty="0">
                <a:solidFill>
                  <a:srgbClr val="003B4F"/>
                </a:solidFill>
                <a:latin typeface="Courier"/>
              </a:rPr>
              <a:t>  </a:t>
            </a:r>
            <a:r>
              <a:rPr sz="1300" dirty="0" err="1">
                <a:solidFill>
                  <a:srgbClr val="4758AB"/>
                </a:solidFill>
                <a:latin typeface="Courier"/>
              </a:rPr>
              <a:t>theme_bw</a:t>
            </a:r>
            <a:r>
              <a:rPr sz="1300" dirty="0">
                <a:solidFill>
                  <a:srgbClr val="003B4F"/>
                </a:solidFill>
                <a:latin typeface="Courier"/>
              </a:rPr>
              <a:t>(</a:t>
            </a:r>
            <a:r>
              <a:rPr sz="1300" dirty="0" err="1">
                <a:solidFill>
                  <a:srgbClr val="657422"/>
                </a:solidFill>
                <a:latin typeface="Courier"/>
              </a:rPr>
              <a:t>base_size</a:t>
            </a:r>
            <a:r>
              <a:rPr sz="1300" dirty="0">
                <a:solidFill>
                  <a:srgbClr val="657422"/>
                </a:solidFill>
                <a:latin typeface="Courier"/>
              </a:rPr>
              <a:t> =</a:t>
            </a:r>
            <a:r>
              <a:rPr sz="1300" dirty="0">
                <a:solidFill>
                  <a:srgbClr val="003B4F"/>
                </a:solidFill>
                <a:latin typeface="Courier"/>
              </a:rPr>
              <a:t> </a:t>
            </a:r>
            <a:r>
              <a:rPr sz="1300" dirty="0">
                <a:solidFill>
                  <a:srgbClr val="AD0000"/>
                </a:solidFill>
                <a:latin typeface="Courier"/>
              </a:rPr>
              <a:t>15</a:t>
            </a:r>
            <a:r>
              <a:rPr sz="1300" dirty="0">
                <a:solidFill>
                  <a:srgbClr val="003B4F"/>
                </a:solidFill>
                <a:latin typeface="Courier"/>
              </a:rPr>
              <a:t>) </a:t>
            </a:r>
            <a:r>
              <a:rPr sz="1300" dirty="0">
                <a:solidFill>
                  <a:srgbClr val="5E5E5E"/>
                </a:solidFill>
                <a:latin typeface="Courier"/>
              </a:rPr>
              <a:t>+</a:t>
            </a:r>
            <a:br>
              <a:rPr sz="1300" dirty="0"/>
            </a:br>
            <a:r>
              <a:rPr sz="1300" dirty="0">
                <a:solidFill>
                  <a:srgbClr val="003B4F"/>
                </a:solidFill>
                <a:latin typeface="Courier"/>
              </a:rPr>
              <a:t>  </a:t>
            </a:r>
            <a:r>
              <a:rPr sz="1300" dirty="0">
                <a:solidFill>
                  <a:srgbClr val="4758AB"/>
                </a:solidFill>
                <a:latin typeface="Courier"/>
              </a:rPr>
              <a:t>theme</a:t>
            </a:r>
            <a:r>
              <a:rPr sz="1300" dirty="0">
                <a:solidFill>
                  <a:srgbClr val="003B4F"/>
                </a:solidFill>
                <a:latin typeface="Courier"/>
              </a:rPr>
              <a:t>(</a:t>
            </a:r>
            <a:br>
              <a:rPr sz="1300" dirty="0"/>
            </a:br>
            <a:r>
              <a:rPr sz="1300" dirty="0">
                <a:solidFill>
                  <a:srgbClr val="003B4F"/>
                </a:solidFill>
                <a:latin typeface="Courier"/>
              </a:rPr>
              <a:t>    </a:t>
            </a:r>
            <a:r>
              <a:rPr sz="1300" dirty="0" err="1">
                <a:solidFill>
                  <a:srgbClr val="657422"/>
                </a:solidFill>
                <a:latin typeface="Courier"/>
              </a:rPr>
              <a:t>panel.grid</a:t>
            </a:r>
            <a:r>
              <a:rPr sz="1300" dirty="0">
                <a:solidFill>
                  <a:srgbClr val="657422"/>
                </a:solidFill>
                <a:latin typeface="Courier"/>
              </a:rPr>
              <a:t> =</a:t>
            </a:r>
            <a:r>
              <a:rPr sz="1300" dirty="0">
                <a:solidFill>
                  <a:srgbClr val="003B4F"/>
                </a:solidFill>
                <a:latin typeface="Courier"/>
              </a:rPr>
              <a:t> </a:t>
            </a:r>
            <a:r>
              <a:rPr sz="1300" dirty="0" err="1">
                <a:solidFill>
                  <a:srgbClr val="4758AB"/>
                </a:solidFill>
                <a:latin typeface="Courier"/>
              </a:rPr>
              <a:t>element_blank</a:t>
            </a:r>
            <a:r>
              <a:rPr sz="1300" dirty="0">
                <a:solidFill>
                  <a:srgbClr val="003B4F"/>
                </a:solidFill>
                <a:latin typeface="Courier"/>
              </a:rPr>
              <a:t>()</a:t>
            </a:r>
            <a:br>
              <a:rPr sz="1300" dirty="0"/>
            </a:br>
            <a:r>
              <a:rPr sz="1300" dirty="0">
                <a:solidFill>
                  <a:srgbClr val="003B4F"/>
                </a:solidFill>
                <a:latin typeface="Courier"/>
              </a:rPr>
              <a:t>  ) </a:t>
            </a:r>
            <a:r>
              <a:rPr sz="1300" dirty="0">
                <a:solidFill>
                  <a:srgbClr val="5E5E5E"/>
                </a:solidFill>
                <a:latin typeface="Courier"/>
              </a:rPr>
              <a:t>+</a:t>
            </a:r>
            <a:br>
              <a:rPr sz="1300" dirty="0"/>
            </a:br>
            <a:r>
              <a:rPr sz="1300" dirty="0">
                <a:solidFill>
                  <a:srgbClr val="003B4F"/>
                </a:solidFill>
                <a:latin typeface="Courier"/>
              </a:rPr>
              <a:t>  </a:t>
            </a:r>
            <a:r>
              <a:rPr sz="1300" dirty="0">
                <a:solidFill>
                  <a:srgbClr val="4758AB"/>
                </a:solidFill>
                <a:latin typeface="Courier"/>
              </a:rPr>
              <a:t>labs</a:t>
            </a:r>
            <a:r>
              <a:rPr sz="1300" dirty="0">
                <a:solidFill>
                  <a:srgbClr val="003B4F"/>
                </a:solidFill>
                <a:latin typeface="Courier"/>
              </a:rPr>
              <a:t>(</a:t>
            </a:r>
            <a:br>
              <a:rPr sz="1300" dirty="0"/>
            </a:br>
            <a:r>
              <a:rPr sz="1300" dirty="0">
                <a:solidFill>
                  <a:srgbClr val="003B4F"/>
                </a:solidFill>
                <a:latin typeface="Courier"/>
              </a:rPr>
              <a:t>    </a:t>
            </a:r>
            <a:r>
              <a:rPr sz="1300" dirty="0">
                <a:solidFill>
                  <a:srgbClr val="657422"/>
                </a:solidFill>
                <a:latin typeface="Courier"/>
              </a:rPr>
              <a:t>x =</a:t>
            </a:r>
            <a:r>
              <a:rPr sz="1300" dirty="0">
                <a:solidFill>
                  <a:srgbClr val="003B4F"/>
                </a:solidFill>
                <a:latin typeface="Courier"/>
              </a:rPr>
              <a:t> </a:t>
            </a:r>
            <a:r>
              <a:rPr sz="1300" dirty="0">
                <a:solidFill>
                  <a:srgbClr val="20794D"/>
                </a:solidFill>
                <a:latin typeface="Courier"/>
              </a:rPr>
              <a:t>"Distance (m)"</a:t>
            </a:r>
            <a:r>
              <a:rPr sz="1300" dirty="0">
                <a:solidFill>
                  <a:srgbClr val="003B4F"/>
                </a:solidFill>
                <a:latin typeface="Courier"/>
              </a:rPr>
              <a:t>,</a:t>
            </a:r>
            <a:r>
              <a:rPr sz="1300" dirty="0"/>
              <a:t> </a:t>
            </a:r>
            <a:r>
              <a:rPr sz="1300" dirty="0">
                <a:solidFill>
                  <a:srgbClr val="657422"/>
                </a:solidFill>
                <a:latin typeface="Courier"/>
              </a:rPr>
              <a:t>y =</a:t>
            </a:r>
            <a:r>
              <a:rPr sz="1300" dirty="0">
                <a:solidFill>
                  <a:srgbClr val="003B4F"/>
                </a:solidFill>
                <a:latin typeface="Courier"/>
              </a:rPr>
              <a:t> </a:t>
            </a:r>
            <a:r>
              <a:rPr sz="1300" dirty="0">
                <a:solidFill>
                  <a:srgbClr val="20794D"/>
                </a:solidFill>
                <a:latin typeface="Courier"/>
              </a:rPr>
              <a:t>"Detection </a:t>
            </a:r>
            <a:r>
              <a:rPr sz="1300" dirty="0" err="1">
                <a:solidFill>
                  <a:srgbClr val="20794D"/>
                </a:solidFill>
                <a:latin typeface="Courier"/>
              </a:rPr>
              <a:t>efficency</a:t>
            </a:r>
            <a:r>
              <a:rPr sz="1300" dirty="0">
                <a:solidFill>
                  <a:srgbClr val="20794D"/>
                </a:solidFill>
                <a:latin typeface="Courier"/>
              </a:rPr>
              <a:t> (%)"</a:t>
            </a:r>
            <a:br>
              <a:rPr sz="1300" dirty="0"/>
            </a:br>
            <a:r>
              <a:rPr sz="1300" dirty="0">
                <a:solidFill>
                  <a:srgbClr val="003B4F"/>
                </a:solidFill>
                <a:latin typeface="Courier"/>
              </a:rPr>
              <a:t>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C1CC69-4CB7-3BC5-ABF7-2A9C21CB00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4B434F-0FFA-7AD5-761A-C55434AD5257}"/>
              </a:ext>
            </a:extLst>
          </p:cNvPr>
          <p:cNvSpPr>
            <a:spLocks noGrp="1"/>
          </p:cNvSpPr>
          <p:nvPr>
            <p:ph type="title"/>
          </p:nvPr>
        </p:nvSpPr>
        <p:spPr>
          <a:xfrm>
            <a:off x="2231427" y="86868"/>
            <a:ext cx="7730735" cy="1188720"/>
          </a:xfrm>
        </p:spPr>
        <p:txBody>
          <a:bodyPr/>
          <a:lstStyle/>
          <a:p>
            <a:r>
              <a:t>Plot all three models</a:t>
            </a:r>
          </a:p>
        </p:txBody>
      </p:sp>
      <p:sp>
        <p:nvSpPr>
          <p:cNvPr id="3" name="Content Placeholder 2">
            <a:extLst>
              <a:ext uri="{FF2B5EF4-FFF2-40B4-BE49-F238E27FC236}">
                <a16:creationId xmlns:a16="http://schemas.microsoft.com/office/drawing/2014/main" id="{FFB77272-8554-6164-0321-DAD795F59D51}"/>
              </a:ext>
            </a:extLst>
          </p:cNvPr>
          <p:cNvSpPr>
            <a:spLocks noGrp="1"/>
          </p:cNvSpPr>
          <p:nvPr>
            <p:ph idx="1"/>
          </p:nvPr>
        </p:nvSpPr>
        <p:spPr>
          <a:xfrm>
            <a:off x="0" y="1360933"/>
            <a:ext cx="12352083" cy="5497067"/>
          </a:xfrm>
        </p:spPr>
        <p:txBody>
          <a:bodyPr>
            <a:normAutofit fontScale="70000" lnSpcReduction="20000"/>
          </a:bodyPr>
          <a:lstStyle/>
          <a:p>
            <a:pPr lvl="0"/>
            <a:r>
              <a:rPr dirty="0"/>
              <a:t>I have added in the dotted lines at where the 10, 50, and 90% detection efficiency occurs. We will then plot the logit and probit models next.</a:t>
            </a:r>
          </a:p>
          <a:p>
            <a:pPr indent="0">
              <a:buNone/>
            </a:pPr>
            <a:r>
              <a:rPr dirty="0" err="1">
                <a:solidFill>
                  <a:srgbClr val="4758AB"/>
                </a:solidFill>
                <a:latin typeface="Courier"/>
              </a:rPr>
              <a:t>ggplot</a:t>
            </a:r>
            <a:r>
              <a:rPr dirty="0">
                <a:solidFill>
                  <a:srgbClr val="003B4F"/>
                </a:solidFill>
                <a:latin typeface="Courier"/>
              </a:rPr>
              <a:t>() </a:t>
            </a:r>
            <a:r>
              <a:rPr dirty="0">
                <a:solidFill>
                  <a:srgbClr val="5E5E5E"/>
                </a:solidFill>
                <a:latin typeface="Courier"/>
              </a:rPr>
              <a:t>+</a:t>
            </a:r>
            <a:br>
              <a:rPr dirty="0"/>
            </a:br>
            <a:r>
              <a:rPr dirty="0">
                <a:solidFill>
                  <a:srgbClr val="003B4F"/>
                </a:solidFill>
                <a:latin typeface="Courier"/>
              </a:rPr>
              <a:t>  </a:t>
            </a:r>
            <a:r>
              <a:rPr dirty="0" err="1">
                <a:solidFill>
                  <a:srgbClr val="4758AB"/>
                </a:solidFill>
                <a:latin typeface="Courier"/>
              </a:rPr>
              <a:t>geom_point</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data =</a:t>
            </a:r>
            <a:r>
              <a:rPr dirty="0">
                <a:solidFill>
                  <a:srgbClr val="003B4F"/>
                </a:solidFill>
                <a:latin typeface="Courier"/>
              </a:rPr>
              <a:t> </a:t>
            </a:r>
            <a:r>
              <a:rPr dirty="0" err="1">
                <a:solidFill>
                  <a:srgbClr val="003B4F"/>
                </a:solidFill>
                <a:latin typeface="Courier"/>
              </a:rPr>
              <a:t>sample_detection_efficiency</a:t>
            </a:r>
            <a:r>
              <a:rPr dirty="0">
                <a:solidFill>
                  <a:srgbClr val="003B4F"/>
                </a:solidFill>
                <a:latin typeface="Courier"/>
              </a:rPr>
              <a:t>,</a:t>
            </a:r>
            <a:br>
              <a:rPr dirty="0"/>
            </a:br>
            <a:r>
              <a:rPr dirty="0">
                <a:solidFill>
                  <a:srgbClr val="003B4F"/>
                </a:solidFill>
                <a:latin typeface="Courier"/>
              </a:rPr>
              <a:t>    </a:t>
            </a:r>
            <a:r>
              <a:rPr dirty="0" err="1">
                <a:solidFill>
                  <a:srgbClr val="4758AB"/>
                </a:solidFill>
                <a:latin typeface="Courier"/>
              </a:rPr>
              <a:t>aes</a:t>
            </a:r>
            <a:r>
              <a:rPr dirty="0">
                <a:solidFill>
                  <a:srgbClr val="003B4F"/>
                </a:solidFill>
                <a:latin typeface="Courier"/>
              </a:rPr>
              <a:t>(</a:t>
            </a:r>
            <a:r>
              <a:rPr dirty="0">
                <a:solidFill>
                  <a:srgbClr val="657422"/>
                </a:solidFill>
                <a:latin typeface="Courier"/>
              </a:rPr>
              <a:t>x =</a:t>
            </a:r>
            <a:r>
              <a:rPr dirty="0">
                <a:solidFill>
                  <a:srgbClr val="003B4F"/>
                </a:solidFill>
                <a:latin typeface="Courier"/>
              </a:rPr>
              <a:t> </a:t>
            </a:r>
            <a:r>
              <a:rPr dirty="0" err="1">
                <a:solidFill>
                  <a:srgbClr val="003B4F"/>
                </a:solidFill>
                <a:latin typeface="Courier"/>
              </a:rPr>
              <a:t>distance_m</a:t>
            </a:r>
            <a:r>
              <a:rPr dirty="0">
                <a:solidFill>
                  <a:srgbClr val="003B4F"/>
                </a:solidFill>
                <a:latin typeface="Courier"/>
              </a:rPr>
              <a:t>, </a:t>
            </a:r>
            <a:r>
              <a:rPr dirty="0">
                <a:solidFill>
                  <a:srgbClr val="657422"/>
                </a:solidFill>
                <a:latin typeface="Courier"/>
              </a:rPr>
              <a:t>y =</a:t>
            </a:r>
            <a:r>
              <a:rPr dirty="0">
                <a:solidFill>
                  <a:srgbClr val="003B4F"/>
                </a:solidFill>
                <a:latin typeface="Courier"/>
              </a:rPr>
              <a:t> </a:t>
            </a:r>
            <a:r>
              <a:rPr dirty="0" err="1">
                <a:solidFill>
                  <a:srgbClr val="003B4F"/>
                </a:solidFill>
                <a:latin typeface="Courier"/>
              </a:rPr>
              <a:t>avg_percent_d</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size =</a:t>
            </a:r>
            <a:r>
              <a:rPr dirty="0">
                <a:solidFill>
                  <a:srgbClr val="003B4F"/>
                </a:solidFill>
                <a:latin typeface="Courier"/>
              </a:rPr>
              <a:t> </a:t>
            </a:r>
            <a:r>
              <a:rPr dirty="0">
                <a:solidFill>
                  <a:srgbClr val="AD0000"/>
                </a:solidFill>
                <a:latin typeface="Courier"/>
              </a:rPr>
              <a:t>3</a:t>
            </a:r>
            <a:br>
              <a:rPr dirty="0"/>
            </a:br>
            <a:r>
              <a:rPr dirty="0">
                <a:solidFill>
                  <a:srgbClr val="003B4F"/>
                </a:solidFill>
                <a:latin typeface="Courier"/>
              </a:rPr>
              <a:t>  ) </a:t>
            </a:r>
            <a:r>
              <a:rPr dirty="0">
                <a:solidFill>
                  <a:srgbClr val="5E5E5E"/>
                </a:solidFill>
                <a:latin typeface="Courier"/>
              </a:rPr>
              <a:t>+</a:t>
            </a:r>
            <a:br>
              <a:rPr dirty="0"/>
            </a:br>
            <a:r>
              <a:rPr dirty="0">
                <a:solidFill>
                  <a:srgbClr val="003B4F"/>
                </a:solidFill>
                <a:latin typeface="Courier"/>
              </a:rPr>
              <a:t>  </a:t>
            </a:r>
            <a:r>
              <a:rPr dirty="0" err="1">
                <a:solidFill>
                  <a:srgbClr val="4758AB"/>
                </a:solidFill>
                <a:latin typeface="Courier"/>
              </a:rPr>
              <a:t>geom_hline</a:t>
            </a:r>
            <a:r>
              <a:rPr dirty="0">
                <a:solidFill>
                  <a:srgbClr val="003B4F"/>
                </a:solidFill>
                <a:latin typeface="Courier"/>
              </a:rPr>
              <a:t>(</a:t>
            </a:r>
            <a:r>
              <a:rPr dirty="0" err="1">
                <a:solidFill>
                  <a:srgbClr val="657422"/>
                </a:solidFill>
                <a:latin typeface="Courier"/>
              </a:rPr>
              <a:t>yintercept</a:t>
            </a:r>
            <a:r>
              <a:rPr dirty="0">
                <a:solidFill>
                  <a:srgbClr val="657422"/>
                </a:solidFill>
                <a:latin typeface="Courier"/>
              </a:rPr>
              <a:t> =</a:t>
            </a:r>
            <a:r>
              <a:rPr dirty="0">
                <a:solidFill>
                  <a:srgbClr val="003B4F"/>
                </a:solidFill>
                <a:latin typeface="Courier"/>
              </a:rPr>
              <a:t> </a:t>
            </a:r>
            <a:r>
              <a:rPr dirty="0">
                <a:solidFill>
                  <a:srgbClr val="4758AB"/>
                </a:solidFill>
                <a:latin typeface="Courier"/>
              </a:rPr>
              <a:t>c</a:t>
            </a:r>
            <a:r>
              <a:rPr dirty="0">
                <a:solidFill>
                  <a:srgbClr val="003B4F"/>
                </a:solidFill>
                <a:latin typeface="Courier"/>
              </a:rPr>
              <a:t>(</a:t>
            </a:r>
            <a:r>
              <a:rPr dirty="0">
                <a:solidFill>
                  <a:srgbClr val="AD0000"/>
                </a:solidFill>
                <a:latin typeface="Courier"/>
              </a:rPr>
              <a:t>0.10</a:t>
            </a:r>
            <a:r>
              <a:rPr dirty="0">
                <a:solidFill>
                  <a:srgbClr val="003B4F"/>
                </a:solidFill>
                <a:latin typeface="Courier"/>
              </a:rPr>
              <a:t>, </a:t>
            </a:r>
            <a:r>
              <a:rPr dirty="0">
                <a:solidFill>
                  <a:srgbClr val="AD0000"/>
                </a:solidFill>
                <a:latin typeface="Courier"/>
              </a:rPr>
              <a:t>0.50</a:t>
            </a:r>
            <a:r>
              <a:rPr dirty="0">
                <a:solidFill>
                  <a:srgbClr val="003B4F"/>
                </a:solidFill>
                <a:latin typeface="Courier"/>
              </a:rPr>
              <a:t>, </a:t>
            </a:r>
            <a:r>
              <a:rPr dirty="0">
                <a:solidFill>
                  <a:srgbClr val="AD0000"/>
                </a:solidFill>
                <a:latin typeface="Courier"/>
              </a:rPr>
              <a:t>0.90</a:t>
            </a:r>
            <a:r>
              <a:rPr dirty="0">
                <a:solidFill>
                  <a:srgbClr val="003B4F"/>
                </a:solidFill>
                <a:latin typeface="Courier"/>
              </a:rPr>
              <a:t>), </a:t>
            </a:r>
            <a:r>
              <a:rPr dirty="0" err="1">
                <a:solidFill>
                  <a:srgbClr val="657422"/>
                </a:solidFill>
                <a:latin typeface="Courier"/>
              </a:rPr>
              <a:t>linetype</a:t>
            </a:r>
            <a:r>
              <a:rPr dirty="0">
                <a:solidFill>
                  <a:srgbClr val="657422"/>
                </a:solidFill>
                <a:latin typeface="Courier"/>
              </a:rPr>
              <a:t> =</a:t>
            </a:r>
            <a:r>
              <a:rPr dirty="0">
                <a:solidFill>
                  <a:srgbClr val="003B4F"/>
                </a:solidFill>
                <a:latin typeface="Courier"/>
              </a:rPr>
              <a:t> </a:t>
            </a:r>
            <a:r>
              <a:rPr dirty="0">
                <a:solidFill>
                  <a:srgbClr val="AD0000"/>
                </a:solidFill>
                <a:latin typeface="Courier"/>
              </a:rPr>
              <a:t>2</a:t>
            </a:r>
            <a:r>
              <a:rPr dirty="0">
                <a:solidFill>
                  <a:srgbClr val="003B4F"/>
                </a:solidFill>
                <a:latin typeface="Courier"/>
              </a:rPr>
              <a:t>) </a:t>
            </a:r>
            <a:r>
              <a:rPr dirty="0">
                <a:solidFill>
                  <a:srgbClr val="5E5E5E"/>
                </a:solidFill>
                <a:latin typeface="Courier"/>
              </a:rPr>
              <a:t>+</a:t>
            </a:r>
            <a:br>
              <a:rPr dirty="0"/>
            </a:br>
            <a:r>
              <a:rPr dirty="0">
                <a:solidFill>
                  <a:srgbClr val="003B4F"/>
                </a:solidFill>
                <a:latin typeface="Courier"/>
              </a:rPr>
              <a:t>  </a:t>
            </a:r>
            <a:r>
              <a:rPr dirty="0" err="1">
                <a:solidFill>
                  <a:srgbClr val="4758AB"/>
                </a:solidFill>
                <a:latin typeface="Courier"/>
              </a:rPr>
              <a:t>geom_smooth</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data =</a:t>
            </a:r>
            <a:r>
              <a:rPr dirty="0">
                <a:solidFill>
                  <a:srgbClr val="003B4F"/>
                </a:solidFill>
                <a:latin typeface="Courier"/>
              </a:rPr>
              <a:t> </a:t>
            </a:r>
            <a:r>
              <a:rPr dirty="0" err="1">
                <a:solidFill>
                  <a:srgbClr val="003B4F"/>
                </a:solidFill>
                <a:latin typeface="Courier"/>
              </a:rPr>
              <a:t>sample_detection_efficiency</a:t>
            </a:r>
            <a:r>
              <a:rPr dirty="0">
                <a:solidFill>
                  <a:srgbClr val="003B4F"/>
                </a:solidFill>
                <a:latin typeface="Courier"/>
              </a:rPr>
              <a:t>,</a:t>
            </a:r>
            <a:br>
              <a:rPr dirty="0"/>
            </a:br>
            <a:r>
              <a:rPr dirty="0">
                <a:solidFill>
                  <a:srgbClr val="003B4F"/>
                </a:solidFill>
                <a:latin typeface="Courier"/>
              </a:rPr>
              <a:t>    </a:t>
            </a:r>
            <a:r>
              <a:rPr dirty="0" err="1">
                <a:solidFill>
                  <a:srgbClr val="4758AB"/>
                </a:solidFill>
                <a:latin typeface="Courier"/>
              </a:rPr>
              <a:t>aes</a:t>
            </a:r>
            <a:r>
              <a:rPr dirty="0">
                <a:solidFill>
                  <a:srgbClr val="003B4F"/>
                </a:solidFill>
                <a:latin typeface="Courier"/>
              </a:rPr>
              <a:t>(</a:t>
            </a:r>
            <a:r>
              <a:rPr dirty="0">
                <a:solidFill>
                  <a:srgbClr val="657422"/>
                </a:solidFill>
                <a:latin typeface="Courier"/>
              </a:rPr>
              <a:t>x =</a:t>
            </a:r>
            <a:r>
              <a:rPr dirty="0">
                <a:solidFill>
                  <a:srgbClr val="003B4F"/>
                </a:solidFill>
                <a:latin typeface="Courier"/>
              </a:rPr>
              <a:t> </a:t>
            </a:r>
            <a:r>
              <a:rPr dirty="0" err="1">
                <a:solidFill>
                  <a:srgbClr val="003B4F"/>
                </a:solidFill>
                <a:latin typeface="Courier"/>
              </a:rPr>
              <a:t>distance_m</a:t>
            </a:r>
            <a:r>
              <a:rPr dirty="0">
                <a:solidFill>
                  <a:srgbClr val="003B4F"/>
                </a:solidFill>
                <a:latin typeface="Courier"/>
              </a:rPr>
              <a:t>, </a:t>
            </a:r>
            <a:r>
              <a:rPr dirty="0">
                <a:solidFill>
                  <a:srgbClr val="657422"/>
                </a:solidFill>
                <a:latin typeface="Courier"/>
              </a:rPr>
              <a:t>y =</a:t>
            </a:r>
            <a:r>
              <a:rPr dirty="0">
                <a:solidFill>
                  <a:srgbClr val="003B4F"/>
                </a:solidFill>
                <a:latin typeface="Courier"/>
              </a:rPr>
              <a:t> </a:t>
            </a:r>
            <a:r>
              <a:rPr dirty="0" err="1">
                <a:solidFill>
                  <a:srgbClr val="003B4F"/>
                </a:solidFill>
                <a:latin typeface="Courier"/>
              </a:rPr>
              <a:t>avg_percent_d</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method =</a:t>
            </a:r>
            <a:r>
              <a:rPr dirty="0">
                <a:solidFill>
                  <a:srgbClr val="003B4F"/>
                </a:solidFill>
                <a:latin typeface="Courier"/>
              </a:rPr>
              <a:t> </a:t>
            </a:r>
            <a:r>
              <a:rPr dirty="0">
                <a:solidFill>
                  <a:srgbClr val="20794D"/>
                </a:solidFill>
                <a:latin typeface="Courier"/>
              </a:rPr>
              <a:t>"</a:t>
            </a:r>
            <a:r>
              <a:rPr dirty="0" err="1">
                <a:solidFill>
                  <a:srgbClr val="20794D"/>
                </a:solidFill>
                <a:latin typeface="Courier"/>
              </a:rPr>
              <a:t>glm</a:t>
            </a:r>
            <a:r>
              <a:rPr dirty="0">
                <a:solidFill>
                  <a:srgbClr val="20794D"/>
                </a:solidFill>
                <a:latin typeface="Courier"/>
              </a:rPr>
              <a:t>"</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linewidth =</a:t>
            </a:r>
            <a:r>
              <a:rPr dirty="0">
                <a:solidFill>
                  <a:srgbClr val="003B4F"/>
                </a:solidFill>
                <a:latin typeface="Courier"/>
              </a:rPr>
              <a:t> </a:t>
            </a:r>
            <a:r>
              <a:rPr dirty="0">
                <a:solidFill>
                  <a:srgbClr val="AD0000"/>
                </a:solidFill>
                <a:latin typeface="Courier"/>
              </a:rPr>
              <a:t>1</a:t>
            </a:r>
            <a:r>
              <a:rPr dirty="0">
                <a:solidFill>
                  <a:srgbClr val="003B4F"/>
                </a:solidFill>
                <a:latin typeface="Courier"/>
              </a:rPr>
              <a:t>,</a:t>
            </a:r>
            <a:br>
              <a:rPr dirty="0"/>
            </a:br>
            <a:r>
              <a:rPr dirty="0">
                <a:solidFill>
                  <a:srgbClr val="003B4F"/>
                </a:solidFill>
                <a:latin typeface="Courier"/>
              </a:rPr>
              <a:t>    </a:t>
            </a:r>
            <a:r>
              <a:rPr dirty="0" err="1">
                <a:solidFill>
                  <a:srgbClr val="657422"/>
                </a:solidFill>
                <a:latin typeface="Courier"/>
              </a:rPr>
              <a:t>method.args</a:t>
            </a:r>
            <a:r>
              <a:rPr dirty="0">
                <a:solidFill>
                  <a:srgbClr val="657422"/>
                </a:solidFill>
                <a:latin typeface="Courier"/>
              </a:rPr>
              <a:t> =</a:t>
            </a:r>
            <a:r>
              <a:rPr dirty="0">
                <a:solidFill>
                  <a:srgbClr val="003B4F"/>
                </a:solidFill>
                <a:latin typeface="Courier"/>
              </a:rPr>
              <a:t> </a:t>
            </a:r>
            <a:r>
              <a:rPr dirty="0">
                <a:solidFill>
                  <a:srgbClr val="4758AB"/>
                </a:solidFill>
                <a:latin typeface="Courier"/>
              </a:rPr>
              <a:t>list</a:t>
            </a:r>
            <a:r>
              <a:rPr dirty="0">
                <a:solidFill>
                  <a:srgbClr val="003B4F"/>
                </a:solidFill>
                <a:latin typeface="Courier"/>
              </a:rPr>
              <a:t>(</a:t>
            </a:r>
            <a:r>
              <a:rPr dirty="0">
                <a:solidFill>
                  <a:srgbClr val="657422"/>
                </a:solidFill>
                <a:latin typeface="Courier"/>
              </a:rPr>
              <a:t>family =</a:t>
            </a:r>
            <a:r>
              <a:rPr dirty="0">
                <a:solidFill>
                  <a:srgbClr val="003B4F"/>
                </a:solidFill>
                <a:latin typeface="Courier"/>
              </a:rPr>
              <a:t> </a:t>
            </a:r>
            <a:r>
              <a:rPr dirty="0">
                <a:solidFill>
                  <a:srgbClr val="4758AB"/>
                </a:solidFill>
                <a:latin typeface="Courier"/>
              </a:rPr>
              <a:t>binomial</a:t>
            </a:r>
            <a:r>
              <a:rPr dirty="0">
                <a:solidFill>
                  <a:srgbClr val="003B4F"/>
                </a:solidFill>
                <a:latin typeface="Courier"/>
              </a:rPr>
              <a:t>(</a:t>
            </a:r>
            <a:r>
              <a:rPr dirty="0">
                <a:solidFill>
                  <a:srgbClr val="657422"/>
                </a:solidFill>
                <a:latin typeface="Courier"/>
              </a:rPr>
              <a:t>link =</a:t>
            </a:r>
            <a:r>
              <a:rPr dirty="0">
                <a:solidFill>
                  <a:srgbClr val="003B4F"/>
                </a:solidFill>
                <a:latin typeface="Courier"/>
              </a:rPr>
              <a:t> </a:t>
            </a:r>
            <a:r>
              <a:rPr dirty="0">
                <a:solidFill>
                  <a:srgbClr val="20794D"/>
                </a:solidFill>
                <a:latin typeface="Courier"/>
              </a:rPr>
              <a:t>"logit"</a:t>
            </a:r>
            <a:r>
              <a:rPr dirty="0">
                <a:solidFill>
                  <a:srgbClr val="003B4F"/>
                </a:solidFill>
                <a:latin typeface="Courier"/>
              </a:rPr>
              <a:t>)),</a:t>
            </a:r>
            <a:br>
              <a:rPr dirty="0"/>
            </a:br>
            <a:r>
              <a:rPr dirty="0">
                <a:solidFill>
                  <a:srgbClr val="003B4F"/>
                </a:solidFill>
                <a:latin typeface="Courier"/>
              </a:rPr>
              <a:t>    </a:t>
            </a:r>
            <a:r>
              <a:rPr dirty="0" err="1">
                <a:solidFill>
                  <a:srgbClr val="657422"/>
                </a:solidFill>
                <a:latin typeface="Courier"/>
              </a:rPr>
              <a:t>colour</a:t>
            </a:r>
            <a:r>
              <a:rPr dirty="0">
                <a:solidFill>
                  <a:srgbClr val="657422"/>
                </a:solidFill>
                <a:latin typeface="Courier"/>
              </a:rPr>
              <a:t> =</a:t>
            </a:r>
            <a:r>
              <a:rPr dirty="0">
                <a:solidFill>
                  <a:srgbClr val="003B4F"/>
                </a:solidFill>
                <a:latin typeface="Courier"/>
              </a:rPr>
              <a:t> </a:t>
            </a:r>
            <a:r>
              <a:rPr dirty="0">
                <a:solidFill>
                  <a:srgbClr val="20794D"/>
                </a:solidFill>
                <a:latin typeface="Courier"/>
              </a:rPr>
              <a:t>"#66c2a5"</a:t>
            </a:r>
            <a:r>
              <a:rPr dirty="0">
                <a:solidFill>
                  <a:srgbClr val="003B4F"/>
                </a:solidFill>
                <a:latin typeface="Courier"/>
              </a:rPr>
              <a:t>, </a:t>
            </a:r>
            <a:r>
              <a:rPr dirty="0">
                <a:solidFill>
                  <a:srgbClr val="657422"/>
                </a:solidFill>
                <a:latin typeface="Courier"/>
              </a:rPr>
              <a:t>se =</a:t>
            </a:r>
            <a:r>
              <a:rPr dirty="0">
                <a:solidFill>
                  <a:srgbClr val="003B4F"/>
                </a:solidFill>
                <a:latin typeface="Courier"/>
              </a:rPr>
              <a:t> </a:t>
            </a:r>
            <a:r>
              <a:rPr dirty="0">
                <a:solidFill>
                  <a:srgbClr val="8F5902"/>
                </a:solidFill>
                <a:latin typeface="Courier"/>
              </a:rPr>
              <a:t>FALSE</a:t>
            </a:r>
            <a:br>
              <a:rPr dirty="0"/>
            </a:br>
            <a:r>
              <a:rPr dirty="0">
                <a:solidFill>
                  <a:srgbClr val="003B4F"/>
                </a:solidFill>
                <a:latin typeface="Courier"/>
              </a:rPr>
              <a:t>  ) </a:t>
            </a:r>
            <a:r>
              <a:rPr dirty="0">
                <a:solidFill>
                  <a:srgbClr val="5E5E5E"/>
                </a:solidFill>
                <a:latin typeface="Courier"/>
              </a:rPr>
              <a:t>+</a:t>
            </a:r>
            <a:br>
              <a:rPr dirty="0"/>
            </a:br>
            <a:r>
              <a:rPr dirty="0">
                <a:solidFill>
                  <a:srgbClr val="003B4F"/>
                </a:solidFill>
                <a:latin typeface="Courier"/>
              </a:rPr>
              <a:t>  </a:t>
            </a:r>
            <a:r>
              <a:rPr dirty="0" err="1">
                <a:solidFill>
                  <a:srgbClr val="4758AB"/>
                </a:solidFill>
                <a:latin typeface="Courier"/>
              </a:rPr>
              <a:t>geom_smooth</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data =</a:t>
            </a:r>
            <a:r>
              <a:rPr dirty="0">
                <a:solidFill>
                  <a:srgbClr val="003B4F"/>
                </a:solidFill>
                <a:latin typeface="Courier"/>
              </a:rPr>
              <a:t> </a:t>
            </a:r>
            <a:r>
              <a:rPr dirty="0" err="1">
                <a:solidFill>
                  <a:srgbClr val="003B4F"/>
                </a:solidFill>
                <a:latin typeface="Courier"/>
              </a:rPr>
              <a:t>sample_detection_efficiency</a:t>
            </a:r>
            <a:r>
              <a:rPr dirty="0">
                <a:solidFill>
                  <a:srgbClr val="003B4F"/>
                </a:solidFill>
                <a:latin typeface="Courier"/>
              </a:rPr>
              <a:t>,</a:t>
            </a:r>
            <a:br>
              <a:rPr dirty="0"/>
            </a:br>
            <a:r>
              <a:rPr dirty="0">
                <a:solidFill>
                  <a:srgbClr val="003B4F"/>
                </a:solidFill>
                <a:latin typeface="Courier"/>
              </a:rPr>
              <a:t>    </a:t>
            </a:r>
            <a:r>
              <a:rPr dirty="0" err="1">
                <a:solidFill>
                  <a:srgbClr val="4758AB"/>
                </a:solidFill>
                <a:latin typeface="Courier"/>
              </a:rPr>
              <a:t>aes</a:t>
            </a:r>
            <a:r>
              <a:rPr dirty="0">
                <a:solidFill>
                  <a:srgbClr val="003B4F"/>
                </a:solidFill>
                <a:latin typeface="Courier"/>
              </a:rPr>
              <a:t>(</a:t>
            </a:r>
            <a:r>
              <a:rPr dirty="0">
                <a:solidFill>
                  <a:srgbClr val="657422"/>
                </a:solidFill>
                <a:latin typeface="Courier"/>
              </a:rPr>
              <a:t>x =</a:t>
            </a:r>
            <a:r>
              <a:rPr dirty="0">
                <a:solidFill>
                  <a:srgbClr val="003B4F"/>
                </a:solidFill>
                <a:latin typeface="Courier"/>
              </a:rPr>
              <a:t> </a:t>
            </a:r>
            <a:r>
              <a:rPr dirty="0" err="1">
                <a:solidFill>
                  <a:srgbClr val="003B4F"/>
                </a:solidFill>
                <a:latin typeface="Courier"/>
              </a:rPr>
              <a:t>distance_m</a:t>
            </a:r>
            <a:r>
              <a:rPr dirty="0">
                <a:solidFill>
                  <a:srgbClr val="003B4F"/>
                </a:solidFill>
                <a:latin typeface="Courier"/>
              </a:rPr>
              <a:t>, </a:t>
            </a:r>
            <a:r>
              <a:rPr dirty="0">
                <a:solidFill>
                  <a:srgbClr val="657422"/>
                </a:solidFill>
                <a:latin typeface="Courier"/>
              </a:rPr>
              <a:t>y =</a:t>
            </a:r>
            <a:r>
              <a:rPr dirty="0">
                <a:solidFill>
                  <a:srgbClr val="003B4F"/>
                </a:solidFill>
                <a:latin typeface="Courier"/>
              </a:rPr>
              <a:t> </a:t>
            </a:r>
            <a:r>
              <a:rPr dirty="0" err="1">
                <a:solidFill>
                  <a:srgbClr val="003B4F"/>
                </a:solidFill>
                <a:latin typeface="Courier"/>
              </a:rPr>
              <a:t>avg_percent_d</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method =</a:t>
            </a:r>
            <a:r>
              <a:rPr dirty="0">
                <a:solidFill>
                  <a:srgbClr val="003B4F"/>
                </a:solidFill>
                <a:latin typeface="Courier"/>
              </a:rPr>
              <a:t> </a:t>
            </a:r>
            <a:r>
              <a:rPr dirty="0">
                <a:solidFill>
                  <a:srgbClr val="20794D"/>
                </a:solidFill>
                <a:latin typeface="Courier"/>
              </a:rPr>
              <a:t>"</a:t>
            </a:r>
            <a:r>
              <a:rPr dirty="0" err="1">
                <a:solidFill>
                  <a:srgbClr val="20794D"/>
                </a:solidFill>
                <a:latin typeface="Courier"/>
              </a:rPr>
              <a:t>glm</a:t>
            </a:r>
            <a:r>
              <a:rPr dirty="0">
                <a:solidFill>
                  <a:srgbClr val="20794D"/>
                </a:solidFill>
                <a:latin typeface="Courier"/>
              </a:rPr>
              <a:t>"</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linewidth =</a:t>
            </a:r>
            <a:r>
              <a:rPr dirty="0">
                <a:solidFill>
                  <a:srgbClr val="003B4F"/>
                </a:solidFill>
                <a:latin typeface="Courier"/>
              </a:rPr>
              <a:t> </a:t>
            </a:r>
            <a:r>
              <a:rPr dirty="0">
                <a:solidFill>
                  <a:srgbClr val="AD0000"/>
                </a:solidFill>
                <a:latin typeface="Courier"/>
              </a:rPr>
              <a:t>1</a:t>
            </a:r>
            <a:r>
              <a:rPr dirty="0">
                <a:solidFill>
                  <a:srgbClr val="003B4F"/>
                </a:solidFill>
                <a:latin typeface="Courier"/>
              </a:rPr>
              <a:t>,</a:t>
            </a:r>
            <a:br>
              <a:rPr dirty="0"/>
            </a:br>
            <a:r>
              <a:rPr dirty="0">
                <a:solidFill>
                  <a:srgbClr val="003B4F"/>
                </a:solidFill>
                <a:latin typeface="Courier"/>
              </a:rPr>
              <a:t>    </a:t>
            </a:r>
            <a:r>
              <a:rPr dirty="0" err="1">
                <a:solidFill>
                  <a:srgbClr val="657422"/>
                </a:solidFill>
                <a:latin typeface="Courier"/>
              </a:rPr>
              <a:t>method.args</a:t>
            </a:r>
            <a:r>
              <a:rPr dirty="0">
                <a:solidFill>
                  <a:srgbClr val="657422"/>
                </a:solidFill>
                <a:latin typeface="Courier"/>
              </a:rPr>
              <a:t> =</a:t>
            </a:r>
            <a:r>
              <a:rPr dirty="0">
                <a:solidFill>
                  <a:srgbClr val="003B4F"/>
                </a:solidFill>
                <a:latin typeface="Courier"/>
              </a:rPr>
              <a:t> </a:t>
            </a:r>
            <a:r>
              <a:rPr dirty="0">
                <a:solidFill>
                  <a:srgbClr val="4758AB"/>
                </a:solidFill>
                <a:latin typeface="Courier"/>
              </a:rPr>
              <a:t>list</a:t>
            </a:r>
            <a:r>
              <a:rPr dirty="0">
                <a:solidFill>
                  <a:srgbClr val="003B4F"/>
                </a:solidFill>
                <a:latin typeface="Courier"/>
              </a:rPr>
              <a:t>(</a:t>
            </a:r>
            <a:r>
              <a:rPr dirty="0">
                <a:solidFill>
                  <a:srgbClr val="657422"/>
                </a:solidFill>
                <a:latin typeface="Courier"/>
              </a:rPr>
              <a:t>family =</a:t>
            </a:r>
            <a:r>
              <a:rPr dirty="0">
                <a:solidFill>
                  <a:srgbClr val="003B4F"/>
                </a:solidFill>
                <a:latin typeface="Courier"/>
              </a:rPr>
              <a:t> </a:t>
            </a:r>
            <a:r>
              <a:rPr dirty="0">
                <a:solidFill>
                  <a:srgbClr val="4758AB"/>
                </a:solidFill>
                <a:latin typeface="Courier"/>
              </a:rPr>
              <a:t>binomial</a:t>
            </a:r>
            <a:r>
              <a:rPr dirty="0">
                <a:solidFill>
                  <a:srgbClr val="003B4F"/>
                </a:solidFill>
                <a:latin typeface="Courier"/>
              </a:rPr>
              <a:t>(</a:t>
            </a:r>
            <a:r>
              <a:rPr dirty="0">
                <a:solidFill>
                  <a:srgbClr val="657422"/>
                </a:solidFill>
                <a:latin typeface="Courier"/>
              </a:rPr>
              <a:t>link =</a:t>
            </a:r>
            <a:r>
              <a:rPr dirty="0">
                <a:solidFill>
                  <a:srgbClr val="003B4F"/>
                </a:solidFill>
                <a:latin typeface="Courier"/>
              </a:rPr>
              <a:t> </a:t>
            </a:r>
            <a:r>
              <a:rPr dirty="0">
                <a:solidFill>
                  <a:srgbClr val="20794D"/>
                </a:solidFill>
                <a:latin typeface="Courier"/>
              </a:rPr>
              <a:t>"probit"</a:t>
            </a:r>
            <a:r>
              <a:rPr dirty="0">
                <a:solidFill>
                  <a:srgbClr val="003B4F"/>
                </a:solidFill>
                <a:latin typeface="Courier"/>
              </a:rPr>
              <a:t>)),</a:t>
            </a:r>
            <a:br>
              <a:rPr dirty="0"/>
            </a:br>
            <a:r>
              <a:rPr dirty="0">
                <a:solidFill>
                  <a:srgbClr val="003B4F"/>
                </a:solidFill>
                <a:latin typeface="Courier"/>
              </a:rPr>
              <a:t>    </a:t>
            </a:r>
            <a:r>
              <a:rPr dirty="0" err="1">
                <a:solidFill>
                  <a:srgbClr val="657422"/>
                </a:solidFill>
                <a:latin typeface="Courier"/>
              </a:rPr>
              <a:t>colour</a:t>
            </a:r>
            <a:r>
              <a:rPr dirty="0">
                <a:solidFill>
                  <a:srgbClr val="657422"/>
                </a:solidFill>
                <a:latin typeface="Courier"/>
              </a:rPr>
              <a:t> =</a:t>
            </a:r>
            <a:r>
              <a:rPr dirty="0">
                <a:solidFill>
                  <a:srgbClr val="003B4F"/>
                </a:solidFill>
                <a:latin typeface="Courier"/>
              </a:rPr>
              <a:t> </a:t>
            </a:r>
            <a:r>
              <a:rPr dirty="0">
                <a:solidFill>
                  <a:srgbClr val="20794D"/>
                </a:solidFill>
                <a:latin typeface="Courier"/>
              </a:rPr>
              <a:t>"#fc8d62"</a:t>
            </a:r>
            <a:r>
              <a:rPr dirty="0">
                <a:solidFill>
                  <a:srgbClr val="003B4F"/>
                </a:solidFill>
                <a:latin typeface="Courier"/>
              </a:rPr>
              <a:t>, </a:t>
            </a:r>
            <a:r>
              <a:rPr dirty="0">
                <a:solidFill>
                  <a:srgbClr val="657422"/>
                </a:solidFill>
                <a:latin typeface="Courier"/>
              </a:rPr>
              <a:t>se =</a:t>
            </a:r>
            <a:r>
              <a:rPr dirty="0">
                <a:solidFill>
                  <a:srgbClr val="003B4F"/>
                </a:solidFill>
                <a:latin typeface="Courier"/>
              </a:rPr>
              <a:t> </a:t>
            </a:r>
            <a:r>
              <a:rPr dirty="0">
                <a:solidFill>
                  <a:srgbClr val="8F5902"/>
                </a:solidFill>
                <a:latin typeface="Courier"/>
              </a:rPr>
              <a:t>FALSE</a:t>
            </a:r>
            <a:br>
              <a:rPr dirty="0"/>
            </a:br>
            <a:r>
              <a:rPr dirty="0">
                <a:solidFill>
                  <a:srgbClr val="003B4F"/>
                </a:solidFill>
                <a:latin typeface="Courier"/>
              </a:rPr>
              <a:t>  ) </a:t>
            </a:r>
            <a:r>
              <a:rPr dirty="0">
                <a:solidFill>
                  <a:srgbClr val="5E5E5E"/>
                </a:solidFill>
                <a:latin typeface="Courier"/>
              </a:rPr>
              <a:t>+</a:t>
            </a:r>
            <a:br>
              <a:rPr dirty="0"/>
            </a:br>
            <a:r>
              <a:rPr dirty="0">
                <a:solidFill>
                  <a:srgbClr val="003B4F"/>
                </a:solidFill>
                <a:latin typeface="Courier"/>
              </a:rPr>
              <a:t>  </a:t>
            </a:r>
            <a:r>
              <a:rPr dirty="0" err="1">
                <a:solidFill>
                  <a:srgbClr val="4758AB"/>
                </a:solidFill>
                <a:latin typeface="Courier"/>
              </a:rPr>
              <a:t>scale_y_continuous</a:t>
            </a:r>
            <a:r>
              <a:rPr dirty="0">
                <a:solidFill>
                  <a:srgbClr val="003B4F"/>
                </a:solidFill>
                <a:latin typeface="Courier"/>
              </a:rPr>
              <a:t>(</a:t>
            </a:r>
            <a:r>
              <a:rPr dirty="0">
                <a:solidFill>
                  <a:srgbClr val="657422"/>
                </a:solidFill>
                <a:latin typeface="Courier"/>
              </a:rPr>
              <a:t>breaks =</a:t>
            </a:r>
            <a:r>
              <a:rPr dirty="0">
                <a:solidFill>
                  <a:srgbClr val="003B4F"/>
                </a:solidFill>
                <a:latin typeface="Courier"/>
              </a:rPr>
              <a:t> </a:t>
            </a:r>
            <a:r>
              <a:rPr dirty="0">
                <a:solidFill>
                  <a:srgbClr val="4758AB"/>
                </a:solidFill>
                <a:latin typeface="Courier"/>
              </a:rPr>
              <a:t>seq</a:t>
            </a:r>
            <a:r>
              <a:rPr dirty="0">
                <a:solidFill>
                  <a:srgbClr val="003B4F"/>
                </a:solidFill>
                <a:latin typeface="Courier"/>
              </a:rPr>
              <a:t>(</a:t>
            </a:r>
            <a:r>
              <a:rPr dirty="0">
                <a:solidFill>
                  <a:srgbClr val="AD0000"/>
                </a:solidFill>
                <a:latin typeface="Courier"/>
              </a:rPr>
              <a:t>0</a:t>
            </a:r>
            <a:r>
              <a:rPr dirty="0">
                <a:solidFill>
                  <a:srgbClr val="003B4F"/>
                </a:solidFill>
                <a:latin typeface="Courier"/>
              </a:rPr>
              <a:t>, </a:t>
            </a:r>
            <a:r>
              <a:rPr dirty="0">
                <a:solidFill>
                  <a:srgbClr val="AD0000"/>
                </a:solidFill>
                <a:latin typeface="Courier"/>
              </a:rPr>
              <a:t>1</a:t>
            </a:r>
            <a:r>
              <a:rPr dirty="0">
                <a:solidFill>
                  <a:srgbClr val="003B4F"/>
                </a:solidFill>
                <a:latin typeface="Courier"/>
              </a:rPr>
              <a:t>, </a:t>
            </a:r>
            <a:r>
              <a:rPr dirty="0">
                <a:solidFill>
                  <a:srgbClr val="AD0000"/>
                </a:solidFill>
                <a:latin typeface="Courier"/>
              </a:rPr>
              <a:t>0.20</a:t>
            </a:r>
            <a:r>
              <a:rPr dirty="0">
                <a:solidFill>
                  <a:srgbClr val="003B4F"/>
                </a:solidFill>
                <a:latin typeface="Courier"/>
              </a:rPr>
              <a:t>)) </a:t>
            </a:r>
            <a:r>
              <a:rPr dirty="0">
                <a:solidFill>
                  <a:srgbClr val="5E5E5E"/>
                </a:solidFill>
                <a:latin typeface="Courier"/>
              </a:rPr>
              <a:t>+</a:t>
            </a:r>
            <a:br>
              <a:rPr dirty="0"/>
            </a:br>
            <a:r>
              <a:rPr dirty="0">
                <a:solidFill>
                  <a:srgbClr val="003B4F"/>
                </a:solidFill>
                <a:latin typeface="Courier"/>
              </a:rPr>
              <a:t>  </a:t>
            </a:r>
            <a:r>
              <a:rPr dirty="0" err="1">
                <a:solidFill>
                  <a:srgbClr val="4758AB"/>
                </a:solidFill>
                <a:latin typeface="Courier"/>
              </a:rPr>
              <a:t>theme_bw</a:t>
            </a:r>
            <a:r>
              <a:rPr dirty="0">
                <a:solidFill>
                  <a:srgbClr val="003B4F"/>
                </a:solidFill>
                <a:latin typeface="Courier"/>
              </a:rPr>
              <a:t>(</a:t>
            </a:r>
            <a:r>
              <a:rPr dirty="0" err="1">
                <a:solidFill>
                  <a:srgbClr val="657422"/>
                </a:solidFill>
                <a:latin typeface="Courier"/>
              </a:rPr>
              <a:t>base_size</a:t>
            </a:r>
            <a:r>
              <a:rPr dirty="0">
                <a:solidFill>
                  <a:srgbClr val="657422"/>
                </a:solidFill>
                <a:latin typeface="Courier"/>
              </a:rPr>
              <a:t> =</a:t>
            </a:r>
            <a:r>
              <a:rPr dirty="0">
                <a:solidFill>
                  <a:srgbClr val="003B4F"/>
                </a:solidFill>
                <a:latin typeface="Courier"/>
              </a:rPr>
              <a:t> </a:t>
            </a:r>
            <a:r>
              <a:rPr dirty="0">
                <a:solidFill>
                  <a:srgbClr val="AD0000"/>
                </a:solidFill>
                <a:latin typeface="Courier"/>
              </a:rPr>
              <a:t>15</a:t>
            </a:r>
            <a:r>
              <a:rPr dirty="0">
                <a:solidFill>
                  <a:srgbClr val="003B4F"/>
                </a:solidFill>
                <a:latin typeface="Courier"/>
              </a:rPr>
              <a:t>) </a:t>
            </a:r>
            <a:r>
              <a:rPr dirty="0">
                <a:solidFill>
                  <a:srgbClr val="5E5E5E"/>
                </a:solidFill>
                <a:latin typeface="Courier"/>
              </a:rPr>
              <a:t>+</a:t>
            </a:r>
            <a:br>
              <a:rPr dirty="0"/>
            </a:br>
            <a:r>
              <a:rPr dirty="0">
                <a:solidFill>
                  <a:srgbClr val="003B4F"/>
                </a:solidFill>
                <a:latin typeface="Courier"/>
              </a:rPr>
              <a:t>  </a:t>
            </a:r>
            <a:r>
              <a:rPr dirty="0">
                <a:solidFill>
                  <a:srgbClr val="4758AB"/>
                </a:solidFill>
                <a:latin typeface="Courier"/>
              </a:rPr>
              <a:t>theme</a:t>
            </a:r>
            <a:r>
              <a:rPr dirty="0">
                <a:solidFill>
                  <a:srgbClr val="003B4F"/>
                </a:solidFill>
                <a:latin typeface="Courier"/>
              </a:rPr>
              <a:t>(</a:t>
            </a:r>
            <a:br>
              <a:rPr dirty="0"/>
            </a:br>
            <a:r>
              <a:rPr dirty="0">
                <a:solidFill>
                  <a:srgbClr val="003B4F"/>
                </a:solidFill>
                <a:latin typeface="Courier"/>
              </a:rPr>
              <a:t>    </a:t>
            </a:r>
            <a:r>
              <a:rPr dirty="0" err="1">
                <a:solidFill>
                  <a:srgbClr val="657422"/>
                </a:solidFill>
                <a:latin typeface="Courier"/>
              </a:rPr>
              <a:t>panel.grid</a:t>
            </a:r>
            <a:r>
              <a:rPr dirty="0">
                <a:solidFill>
                  <a:srgbClr val="657422"/>
                </a:solidFill>
                <a:latin typeface="Courier"/>
              </a:rPr>
              <a:t> =</a:t>
            </a:r>
            <a:r>
              <a:rPr dirty="0">
                <a:solidFill>
                  <a:srgbClr val="003B4F"/>
                </a:solidFill>
                <a:latin typeface="Courier"/>
              </a:rPr>
              <a:t> </a:t>
            </a:r>
            <a:r>
              <a:rPr dirty="0" err="1">
                <a:solidFill>
                  <a:srgbClr val="4758AB"/>
                </a:solidFill>
                <a:latin typeface="Courier"/>
              </a:rPr>
              <a:t>element_blank</a:t>
            </a:r>
            <a:r>
              <a:rPr dirty="0">
                <a:solidFill>
                  <a:srgbClr val="003B4F"/>
                </a:solidFill>
                <a:latin typeface="Courier"/>
              </a:rPr>
              <a:t>()</a:t>
            </a:r>
            <a:br>
              <a:rPr dirty="0"/>
            </a:br>
            <a:r>
              <a:rPr dirty="0">
                <a:solidFill>
                  <a:srgbClr val="003B4F"/>
                </a:solidFill>
                <a:latin typeface="Courier"/>
              </a:rPr>
              <a:t>  ) </a:t>
            </a:r>
            <a:r>
              <a:rPr dirty="0">
                <a:solidFill>
                  <a:srgbClr val="5E5E5E"/>
                </a:solidFill>
                <a:latin typeface="Courier"/>
              </a:rPr>
              <a:t>+</a:t>
            </a:r>
            <a:br>
              <a:rPr dirty="0"/>
            </a:br>
            <a:r>
              <a:rPr dirty="0">
                <a:solidFill>
                  <a:srgbClr val="003B4F"/>
                </a:solidFill>
                <a:latin typeface="Courier"/>
              </a:rPr>
              <a:t>  </a:t>
            </a:r>
            <a:r>
              <a:rPr dirty="0">
                <a:solidFill>
                  <a:srgbClr val="4758AB"/>
                </a:solidFill>
                <a:latin typeface="Courier"/>
              </a:rPr>
              <a:t>labs</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x =</a:t>
            </a:r>
            <a:r>
              <a:rPr dirty="0">
                <a:solidFill>
                  <a:srgbClr val="003B4F"/>
                </a:solidFill>
                <a:latin typeface="Courier"/>
              </a:rPr>
              <a:t> </a:t>
            </a:r>
            <a:r>
              <a:rPr dirty="0">
                <a:solidFill>
                  <a:srgbClr val="20794D"/>
                </a:solidFill>
                <a:latin typeface="Courier"/>
              </a:rPr>
              <a:t>"Distance (m)"</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y =</a:t>
            </a:r>
            <a:r>
              <a:rPr dirty="0">
                <a:solidFill>
                  <a:srgbClr val="003B4F"/>
                </a:solidFill>
                <a:latin typeface="Courier"/>
              </a:rPr>
              <a:t> </a:t>
            </a:r>
            <a:r>
              <a:rPr dirty="0">
                <a:solidFill>
                  <a:srgbClr val="20794D"/>
                </a:solidFill>
                <a:latin typeface="Courier"/>
              </a:rPr>
              <a:t>"Detection </a:t>
            </a:r>
            <a:r>
              <a:rPr dirty="0" err="1">
                <a:solidFill>
                  <a:srgbClr val="20794D"/>
                </a:solidFill>
                <a:latin typeface="Courier"/>
              </a:rPr>
              <a:t>efficency</a:t>
            </a:r>
            <a:r>
              <a:rPr dirty="0">
                <a:solidFill>
                  <a:srgbClr val="20794D"/>
                </a:solidFill>
                <a:latin typeface="Courier"/>
              </a:rPr>
              <a:t> (%)"</a:t>
            </a:r>
            <a:br>
              <a:rPr dirty="0"/>
            </a:br>
            <a:r>
              <a:rPr dirty="0">
                <a:solidFill>
                  <a:srgbClr val="003B4F"/>
                </a:solidFill>
                <a:latin typeface="Courier"/>
              </a:rPr>
              <a:t>  )</a:t>
            </a:r>
          </a:p>
        </p:txBody>
      </p:sp>
    </p:spTree>
    <p:extLst>
      <p:ext uri="{BB962C8B-B14F-4D97-AF65-F5344CB8AC3E}">
        <p14:creationId xmlns:p14="http://schemas.microsoft.com/office/powerpoint/2010/main" val="409284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Reployment - Create buffer ring</a:t>
            </a:r>
          </a:p>
        </p:txBody>
      </p:sp>
      <p:sp>
        <p:nvSpPr>
          <p:cNvPr id="3" name="Content Placeholder 2"/>
          <p:cNvSpPr>
            <a:spLocks noGrp="1"/>
          </p:cNvSpPr>
          <p:nvPr>
            <p:ph idx="1"/>
          </p:nvPr>
        </p:nvSpPr>
        <p:spPr>
          <a:xfrm>
            <a:off x="0" y="2638045"/>
            <a:ext cx="12301727" cy="4323587"/>
          </a:xfrm>
        </p:spPr>
        <p:txBody>
          <a:bodyPr>
            <a:normAutofit/>
          </a:bodyPr>
          <a:lstStyle/>
          <a:p>
            <a:r>
              <a:rPr dirty="0"/>
              <a:t>The first step in redeployment of the range transmitters is to calculate a buffer ring at the given distance estimated from the models (e.g., 370 m). We will use steps very similar to the deployment steps.</a:t>
            </a:r>
          </a:p>
          <a:p>
            <a:pPr indent="0">
              <a:buNone/>
            </a:pPr>
            <a:r>
              <a:rPr dirty="0" err="1">
                <a:solidFill>
                  <a:srgbClr val="003B4F"/>
                </a:solidFill>
                <a:latin typeface="Courier"/>
              </a:rPr>
              <a:t>redeploy_loc</a:t>
            </a:r>
            <a:r>
              <a:rPr dirty="0">
                <a:solidFill>
                  <a:srgbClr val="003B4F"/>
                </a:solidFill>
                <a:latin typeface="Courier"/>
              </a:rPr>
              <a:t> &lt;- </a:t>
            </a:r>
            <a:r>
              <a:rPr dirty="0" err="1">
                <a:solidFill>
                  <a:srgbClr val="4758AB"/>
                </a:solidFill>
                <a:latin typeface="Courier"/>
              </a:rPr>
              <a:t>st_buffer</a:t>
            </a:r>
            <a:r>
              <a:rPr dirty="0">
                <a:solidFill>
                  <a:srgbClr val="003B4F"/>
                </a:solidFill>
                <a:latin typeface="Courier"/>
              </a:rPr>
              <a:t>(</a:t>
            </a:r>
            <a:r>
              <a:rPr dirty="0" err="1">
                <a:solidFill>
                  <a:srgbClr val="657422"/>
                </a:solidFill>
                <a:latin typeface="Courier"/>
              </a:rPr>
              <a:t>dist</a:t>
            </a:r>
            <a:r>
              <a:rPr dirty="0">
                <a:solidFill>
                  <a:srgbClr val="657422"/>
                </a:solidFill>
                <a:latin typeface="Courier"/>
              </a:rPr>
              <a:t> =</a:t>
            </a:r>
            <a:r>
              <a:rPr dirty="0">
                <a:solidFill>
                  <a:srgbClr val="003B4F"/>
                </a:solidFill>
                <a:latin typeface="Courier"/>
              </a:rPr>
              <a:t> </a:t>
            </a:r>
            <a:r>
              <a:rPr dirty="0">
                <a:solidFill>
                  <a:srgbClr val="AD0000"/>
                </a:solidFill>
                <a:latin typeface="Courier"/>
              </a:rPr>
              <a:t>370</a:t>
            </a:r>
            <a:r>
              <a:rPr dirty="0">
                <a:solidFill>
                  <a:srgbClr val="003B4F"/>
                </a:solidFill>
                <a:latin typeface="Courier"/>
              </a:rPr>
              <a:t>, rcv_osc_sf_12) </a:t>
            </a:r>
            <a:r>
              <a:rPr dirty="0">
                <a:solidFill>
                  <a:srgbClr val="5E5E5E"/>
                </a:solidFill>
                <a:latin typeface="Courier"/>
              </a:rPr>
              <a:t>%&gt;%</a:t>
            </a:r>
            <a:br>
              <a:rPr dirty="0"/>
            </a:br>
            <a:r>
              <a:rPr dirty="0">
                <a:solidFill>
                  <a:srgbClr val="003B4F"/>
                </a:solidFill>
                <a:latin typeface="Courier"/>
              </a:rPr>
              <a:t>  </a:t>
            </a:r>
            <a:r>
              <a:rPr dirty="0" err="1">
                <a:solidFill>
                  <a:srgbClr val="4758AB"/>
                </a:solidFill>
                <a:latin typeface="Courier"/>
              </a:rPr>
              <a:t>st_cast</a:t>
            </a:r>
            <a:r>
              <a:rPr dirty="0">
                <a:solidFill>
                  <a:srgbClr val="003B4F"/>
                </a:solidFill>
                <a:latin typeface="Courier"/>
              </a:rPr>
              <a:t>(</a:t>
            </a:r>
            <a:r>
              <a:rPr dirty="0">
                <a:solidFill>
                  <a:srgbClr val="20794D"/>
                </a:solidFill>
                <a:latin typeface="Courier"/>
              </a:rPr>
              <a:t>"LINESTRING"</a:t>
            </a:r>
            <a:r>
              <a:rPr dirty="0">
                <a:solidFill>
                  <a:srgbClr val="003B4F"/>
                </a:solidFill>
                <a:latin typeface="Courier"/>
              </a:rPr>
              <a:t>) </a:t>
            </a:r>
            <a:r>
              <a:rPr dirty="0">
                <a:solidFill>
                  <a:srgbClr val="5E5E5E"/>
                </a:solidFill>
                <a:latin typeface="Courier"/>
              </a:rPr>
              <a:t>%&gt;%</a:t>
            </a:r>
            <a:br>
              <a:rPr dirty="0"/>
            </a:br>
            <a:r>
              <a:rPr dirty="0">
                <a:solidFill>
                  <a:srgbClr val="003B4F"/>
                </a:solidFill>
                <a:latin typeface="Courier"/>
              </a:rPr>
              <a:t>  </a:t>
            </a:r>
            <a:r>
              <a:rPr dirty="0">
                <a:solidFill>
                  <a:srgbClr val="4758AB"/>
                </a:solidFill>
                <a:latin typeface="Courier"/>
              </a:rPr>
              <a:t>mutate</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distance =</a:t>
            </a:r>
            <a:r>
              <a:rPr dirty="0">
                <a:solidFill>
                  <a:srgbClr val="003B4F"/>
                </a:solidFill>
                <a:latin typeface="Courier"/>
              </a:rPr>
              <a:t> </a:t>
            </a:r>
            <a:r>
              <a:rPr dirty="0">
                <a:solidFill>
                  <a:srgbClr val="AD0000"/>
                </a:solidFill>
                <a:latin typeface="Courier"/>
              </a:rPr>
              <a:t>370</a:t>
            </a:r>
            <a:br>
              <a:rPr dirty="0"/>
            </a:br>
            <a:r>
              <a:rPr dirty="0">
                <a:solidFill>
                  <a:srgbClr val="003B4F"/>
                </a:solidFill>
                <a:latin typeface="Courier"/>
              </a:rPr>
              <a:t>  ) </a:t>
            </a:r>
            <a:r>
              <a:rPr dirty="0">
                <a:solidFill>
                  <a:srgbClr val="5E5E5E"/>
                </a:solidFill>
                <a:latin typeface="Courier"/>
              </a:rPr>
              <a:t>%&gt;%</a:t>
            </a:r>
            <a:br>
              <a:rPr dirty="0"/>
            </a:br>
            <a:r>
              <a:rPr dirty="0">
                <a:solidFill>
                  <a:srgbClr val="003B4F"/>
                </a:solidFill>
                <a:latin typeface="Courier"/>
              </a:rPr>
              <a:t>  </a:t>
            </a:r>
            <a:r>
              <a:rPr dirty="0" err="1">
                <a:solidFill>
                  <a:srgbClr val="003B4F"/>
                </a:solidFill>
                <a:latin typeface="Courier"/>
              </a:rPr>
              <a:t>dplyr</a:t>
            </a:r>
            <a:r>
              <a:rPr dirty="0">
                <a:solidFill>
                  <a:srgbClr val="5E5E5E"/>
                </a:solidFill>
                <a:latin typeface="Courier"/>
              </a:rPr>
              <a:t>::</a:t>
            </a:r>
            <a:r>
              <a:rPr dirty="0">
                <a:solidFill>
                  <a:srgbClr val="4758AB"/>
                </a:solidFill>
                <a:latin typeface="Courier"/>
              </a:rPr>
              <a:t>select</a:t>
            </a:r>
            <a:r>
              <a:rPr dirty="0">
                <a:solidFill>
                  <a:srgbClr val="003B4F"/>
                </a:solidFill>
                <a:latin typeface="Courier"/>
              </a:rPr>
              <a:t>(distance, </a:t>
            </a:r>
            <a:r>
              <a:rPr dirty="0" err="1">
                <a:solidFill>
                  <a:srgbClr val="003B4F"/>
                </a:solidFill>
                <a:latin typeface="Courier"/>
              </a:rPr>
              <a:t>glatos_array</a:t>
            </a:r>
            <a:r>
              <a:rPr dirty="0">
                <a:solidFill>
                  <a:srgbClr val="003B4F"/>
                </a:solidFill>
                <a:latin typeface="Courier"/>
              </a:rPr>
              <a:t>, </a:t>
            </a:r>
            <a:r>
              <a:rPr dirty="0" err="1">
                <a:solidFill>
                  <a:srgbClr val="003B4F"/>
                </a:solidFill>
                <a:latin typeface="Courier"/>
              </a:rPr>
              <a:t>station_no</a:t>
            </a:r>
            <a:r>
              <a:rPr dirty="0">
                <a:solidFill>
                  <a:srgbClr val="003B4F"/>
                </a:solidFill>
                <a:latin typeface="Courier"/>
              </a:rPr>
              <a:t>, </a:t>
            </a:r>
            <a:r>
              <a:rPr dirty="0" err="1">
                <a:solidFill>
                  <a:srgbClr val="003B4F"/>
                </a:solidFill>
                <a:latin typeface="Courier"/>
              </a:rPr>
              <a:t>ins_serial_no</a:t>
            </a:r>
            <a:r>
              <a:rPr dirty="0">
                <a:solidFill>
                  <a:srgbClr val="003B4F"/>
                </a:solidFill>
                <a:latin typeface="Courier"/>
              </a:rPr>
              <a:t>, geometry)</a:t>
            </a:r>
            <a:br>
              <a:rPr dirty="0"/>
            </a:br>
            <a:r>
              <a:rPr dirty="0">
                <a:solidFill>
                  <a:srgbClr val="5E5E5E"/>
                </a:solidFill>
                <a:latin typeface="Courier"/>
              </a:rPr>
              <a:t># now view redeployment rings</a:t>
            </a:r>
            <a:br>
              <a:rPr dirty="0"/>
            </a:br>
            <a:r>
              <a:rPr dirty="0" err="1">
                <a:solidFill>
                  <a:srgbClr val="4758AB"/>
                </a:solidFill>
                <a:latin typeface="Courier"/>
              </a:rPr>
              <a:t>mapview</a:t>
            </a:r>
            <a:r>
              <a:rPr dirty="0">
                <a:solidFill>
                  <a:srgbClr val="003B4F"/>
                </a:solidFill>
                <a:latin typeface="Courier"/>
              </a:rPr>
              <a:t>(</a:t>
            </a:r>
            <a:r>
              <a:rPr dirty="0" err="1">
                <a:solidFill>
                  <a:srgbClr val="003B4F"/>
                </a:solidFill>
                <a:latin typeface="Courier"/>
              </a:rPr>
              <a:t>rcv_osc_sf</a:t>
            </a:r>
            <a:r>
              <a:rPr dirty="0">
                <a:solidFill>
                  <a:srgbClr val="003B4F"/>
                </a:solidFill>
                <a:latin typeface="Courier"/>
              </a:rPr>
              <a:t>) </a:t>
            </a:r>
            <a:r>
              <a:rPr dirty="0">
                <a:solidFill>
                  <a:srgbClr val="5E5E5E"/>
                </a:solidFill>
                <a:latin typeface="Courier"/>
              </a:rPr>
              <a:t>+</a:t>
            </a:r>
            <a:br>
              <a:rPr dirty="0"/>
            </a:br>
            <a:r>
              <a:rPr dirty="0">
                <a:solidFill>
                  <a:srgbClr val="003B4F"/>
                </a:solidFill>
                <a:latin typeface="Courier"/>
              </a:rPr>
              <a:t>  </a:t>
            </a:r>
            <a:r>
              <a:rPr dirty="0" err="1">
                <a:solidFill>
                  <a:srgbClr val="4758AB"/>
                </a:solidFill>
                <a:latin typeface="Courier"/>
              </a:rPr>
              <a:t>mapview</a:t>
            </a:r>
            <a:r>
              <a:rPr dirty="0">
                <a:solidFill>
                  <a:srgbClr val="003B4F"/>
                </a:solidFill>
                <a:latin typeface="Courier"/>
              </a:rPr>
              <a:t>(</a:t>
            </a:r>
            <a:r>
              <a:rPr dirty="0" err="1">
                <a:solidFill>
                  <a:srgbClr val="003B4F"/>
                </a:solidFill>
                <a:latin typeface="Courier"/>
              </a:rPr>
              <a:t>redeploy_loc</a:t>
            </a:r>
            <a:r>
              <a:rPr dirty="0">
                <a:solidFill>
                  <a:srgbClr val="003B4F"/>
                </a:solidFill>
                <a:latin typeface="Courier"/>
              </a:rPr>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427" y="208788"/>
            <a:ext cx="7730735" cy="1188720"/>
          </a:xfrm>
        </p:spPr>
        <p:txBody>
          <a:bodyPr/>
          <a:lstStyle/>
          <a:p>
            <a:r>
              <a:t>Studies on Detection Efficiency</a:t>
            </a:r>
          </a:p>
        </p:txBody>
      </p:sp>
      <p:pic>
        <p:nvPicPr>
          <p:cNvPr id="3" name="Content Placeholder 3">
            <a:extLst>
              <a:ext uri="{FF2B5EF4-FFF2-40B4-BE49-F238E27FC236}">
                <a16:creationId xmlns:a16="http://schemas.microsoft.com/office/drawing/2014/main" id="{408FB76D-64F9-8179-7148-A8169C02E95D}"/>
              </a:ext>
            </a:extLst>
          </p:cNvPr>
          <p:cNvPicPr>
            <a:picLocks noGrp="1" noChangeAspect="1"/>
          </p:cNvPicPr>
          <p:nvPr>
            <p:ph idx="1"/>
          </p:nvPr>
        </p:nvPicPr>
        <p:blipFill>
          <a:blip r:embed="rId3"/>
          <a:stretch>
            <a:fillRect/>
          </a:stretch>
        </p:blipFill>
        <p:spPr>
          <a:xfrm>
            <a:off x="16252" y="2974932"/>
            <a:ext cx="4484704" cy="1289352"/>
          </a:xfrm>
          <a:prstGeom prst="rect">
            <a:avLst/>
          </a:prstGeom>
        </p:spPr>
      </p:pic>
      <p:pic>
        <p:nvPicPr>
          <p:cNvPr id="4" name="Picture 3">
            <a:extLst>
              <a:ext uri="{FF2B5EF4-FFF2-40B4-BE49-F238E27FC236}">
                <a16:creationId xmlns:a16="http://schemas.microsoft.com/office/drawing/2014/main" id="{47BF2319-FEA1-3FBD-4991-0BA9BD28E8DD}"/>
              </a:ext>
            </a:extLst>
          </p:cNvPr>
          <p:cNvPicPr>
            <a:picLocks noChangeAspect="1"/>
          </p:cNvPicPr>
          <p:nvPr/>
        </p:nvPicPr>
        <p:blipFill>
          <a:blip r:embed="rId4"/>
          <a:stretch>
            <a:fillRect/>
          </a:stretch>
        </p:blipFill>
        <p:spPr>
          <a:xfrm>
            <a:off x="-56659" y="4212458"/>
            <a:ext cx="4554901" cy="1309534"/>
          </a:xfrm>
          <a:prstGeom prst="rect">
            <a:avLst/>
          </a:prstGeom>
        </p:spPr>
      </p:pic>
      <p:pic>
        <p:nvPicPr>
          <p:cNvPr id="5" name="Picture 4">
            <a:extLst>
              <a:ext uri="{FF2B5EF4-FFF2-40B4-BE49-F238E27FC236}">
                <a16:creationId xmlns:a16="http://schemas.microsoft.com/office/drawing/2014/main" id="{E1BDBE5D-5F8B-E22F-0AFB-3AA8E10E8D75}"/>
              </a:ext>
            </a:extLst>
          </p:cNvPr>
          <p:cNvPicPr>
            <a:picLocks noChangeAspect="1"/>
          </p:cNvPicPr>
          <p:nvPr/>
        </p:nvPicPr>
        <p:blipFill>
          <a:blip r:embed="rId5"/>
          <a:stretch>
            <a:fillRect/>
          </a:stretch>
        </p:blipFill>
        <p:spPr>
          <a:xfrm>
            <a:off x="17708" y="5526639"/>
            <a:ext cx="4445435" cy="1407721"/>
          </a:xfrm>
          <a:prstGeom prst="rect">
            <a:avLst/>
          </a:prstGeom>
        </p:spPr>
      </p:pic>
      <p:pic>
        <p:nvPicPr>
          <p:cNvPr id="6" name="Picture 5">
            <a:extLst>
              <a:ext uri="{FF2B5EF4-FFF2-40B4-BE49-F238E27FC236}">
                <a16:creationId xmlns:a16="http://schemas.microsoft.com/office/drawing/2014/main" id="{A093D7B9-9123-95B4-FCEC-52C999EEFEFD}"/>
              </a:ext>
            </a:extLst>
          </p:cNvPr>
          <p:cNvPicPr>
            <a:picLocks noChangeAspect="1"/>
          </p:cNvPicPr>
          <p:nvPr/>
        </p:nvPicPr>
        <p:blipFill>
          <a:blip r:embed="rId6"/>
          <a:stretch>
            <a:fillRect/>
          </a:stretch>
        </p:blipFill>
        <p:spPr>
          <a:xfrm>
            <a:off x="4234996" y="3268659"/>
            <a:ext cx="5116268" cy="2209944"/>
          </a:xfrm>
          <a:prstGeom prst="rect">
            <a:avLst/>
          </a:prstGeom>
        </p:spPr>
      </p:pic>
      <p:pic>
        <p:nvPicPr>
          <p:cNvPr id="7" name="Picture 6">
            <a:extLst>
              <a:ext uri="{FF2B5EF4-FFF2-40B4-BE49-F238E27FC236}">
                <a16:creationId xmlns:a16="http://schemas.microsoft.com/office/drawing/2014/main" id="{EFE9DE0D-EBA1-7E3B-36CC-8D8B72D9042C}"/>
              </a:ext>
            </a:extLst>
          </p:cNvPr>
          <p:cNvPicPr>
            <a:picLocks noChangeAspect="1"/>
          </p:cNvPicPr>
          <p:nvPr/>
        </p:nvPicPr>
        <p:blipFill>
          <a:blip r:embed="rId7"/>
          <a:stretch>
            <a:fillRect/>
          </a:stretch>
        </p:blipFill>
        <p:spPr>
          <a:xfrm>
            <a:off x="4215969" y="1605450"/>
            <a:ext cx="4869343" cy="1663208"/>
          </a:xfrm>
          <a:prstGeom prst="rect">
            <a:avLst/>
          </a:prstGeom>
        </p:spPr>
      </p:pic>
      <p:pic>
        <p:nvPicPr>
          <p:cNvPr id="8" name="Picture 7">
            <a:extLst>
              <a:ext uri="{FF2B5EF4-FFF2-40B4-BE49-F238E27FC236}">
                <a16:creationId xmlns:a16="http://schemas.microsoft.com/office/drawing/2014/main" id="{BADFDD21-C919-8E32-7DCB-2D8D08A85A7A}"/>
              </a:ext>
            </a:extLst>
          </p:cNvPr>
          <p:cNvPicPr>
            <a:picLocks noChangeAspect="1"/>
          </p:cNvPicPr>
          <p:nvPr/>
        </p:nvPicPr>
        <p:blipFill>
          <a:blip r:embed="rId8"/>
          <a:stretch>
            <a:fillRect/>
          </a:stretch>
        </p:blipFill>
        <p:spPr>
          <a:xfrm>
            <a:off x="4270096" y="5461578"/>
            <a:ext cx="3537857" cy="1447063"/>
          </a:xfrm>
          <a:prstGeom prst="rect">
            <a:avLst/>
          </a:prstGeom>
        </p:spPr>
      </p:pic>
      <p:pic>
        <p:nvPicPr>
          <p:cNvPr id="9" name="Picture 8">
            <a:extLst>
              <a:ext uri="{FF2B5EF4-FFF2-40B4-BE49-F238E27FC236}">
                <a16:creationId xmlns:a16="http://schemas.microsoft.com/office/drawing/2014/main" id="{282BC2F0-219A-9E1F-0527-04E12F096720}"/>
              </a:ext>
            </a:extLst>
          </p:cNvPr>
          <p:cNvPicPr>
            <a:picLocks noChangeAspect="1"/>
          </p:cNvPicPr>
          <p:nvPr/>
        </p:nvPicPr>
        <p:blipFill>
          <a:blip r:embed="rId9"/>
          <a:stretch>
            <a:fillRect/>
          </a:stretch>
        </p:blipFill>
        <p:spPr>
          <a:xfrm>
            <a:off x="7770141" y="5457506"/>
            <a:ext cx="4445434" cy="1455205"/>
          </a:xfrm>
          <a:prstGeom prst="rect">
            <a:avLst/>
          </a:prstGeom>
        </p:spPr>
      </p:pic>
      <p:pic>
        <p:nvPicPr>
          <p:cNvPr id="10" name="Picture 9">
            <a:extLst>
              <a:ext uri="{FF2B5EF4-FFF2-40B4-BE49-F238E27FC236}">
                <a16:creationId xmlns:a16="http://schemas.microsoft.com/office/drawing/2014/main" id="{841F3169-275C-8113-1575-684FA0F8E616}"/>
              </a:ext>
            </a:extLst>
          </p:cNvPr>
          <p:cNvPicPr>
            <a:picLocks noChangeAspect="1"/>
          </p:cNvPicPr>
          <p:nvPr/>
        </p:nvPicPr>
        <p:blipFill>
          <a:blip r:embed="rId10"/>
          <a:stretch>
            <a:fillRect/>
          </a:stretch>
        </p:blipFill>
        <p:spPr>
          <a:xfrm>
            <a:off x="16252" y="1605450"/>
            <a:ext cx="4218744" cy="1364835"/>
          </a:xfrm>
          <a:prstGeom prst="rect">
            <a:avLst/>
          </a:prstGeom>
        </p:spPr>
      </p:pic>
      <p:pic>
        <p:nvPicPr>
          <p:cNvPr id="11" name="Picture 10">
            <a:extLst>
              <a:ext uri="{FF2B5EF4-FFF2-40B4-BE49-F238E27FC236}">
                <a16:creationId xmlns:a16="http://schemas.microsoft.com/office/drawing/2014/main" id="{ECF262FE-FBD8-84D4-5EE9-84EBAA0000B3}"/>
              </a:ext>
            </a:extLst>
          </p:cNvPr>
          <p:cNvPicPr>
            <a:picLocks noChangeAspect="1"/>
          </p:cNvPicPr>
          <p:nvPr/>
        </p:nvPicPr>
        <p:blipFill>
          <a:blip r:embed="rId11"/>
          <a:stretch>
            <a:fillRect/>
          </a:stretch>
        </p:blipFill>
        <p:spPr>
          <a:xfrm>
            <a:off x="8942665" y="4327664"/>
            <a:ext cx="3287998" cy="1291075"/>
          </a:xfrm>
          <a:prstGeom prst="rect">
            <a:avLst/>
          </a:prstGeom>
        </p:spPr>
      </p:pic>
      <p:pic>
        <p:nvPicPr>
          <p:cNvPr id="12" name="Picture 11">
            <a:extLst>
              <a:ext uri="{FF2B5EF4-FFF2-40B4-BE49-F238E27FC236}">
                <a16:creationId xmlns:a16="http://schemas.microsoft.com/office/drawing/2014/main" id="{A42F0B09-C315-6490-4F12-B95C375388C2}"/>
              </a:ext>
            </a:extLst>
          </p:cNvPr>
          <p:cNvPicPr>
            <a:picLocks noChangeAspect="1"/>
          </p:cNvPicPr>
          <p:nvPr/>
        </p:nvPicPr>
        <p:blipFill>
          <a:blip r:embed="rId12"/>
          <a:stretch>
            <a:fillRect/>
          </a:stretch>
        </p:blipFill>
        <p:spPr>
          <a:xfrm>
            <a:off x="9157901" y="3272472"/>
            <a:ext cx="3057674" cy="1184504"/>
          </a:xfrm>
          <a:prstGeom prst="rect">
            <a:avLst/>
          </a:prstGeom>
        </p:spPr>
      </p:pic>
      <p:pic>
        <p:nvPicPr>
          <p:cNvPr id="13" name="Picture 12">
            <a:extLst>
              <a:ext uri="{FF2B5EF4-FFF2-40B4-BE49-F238E27FC236}">
                <a16:creationId xmlns:a16="http://schemas.microsoft.com/office/drawing/2014/main" id="{76B234B1-AA1E-6653-A1F4-2271DA2E6D6D}"/>
              </a:ext>
            </a:extLst>
          </p:cNvPr>
          <p:cNvPicPr>
            <a:picLocks noChangeAspect="1"/>
          </p:cNvPicPr>
          <p:nvPr/>
        </p:nvPicPr>
        <p:blipFill>
          <a:blip r:embed="rId13"/>
          <a:stretch>
            <a:fillRect/>
          </a:stretch>
        </p:blipFill>
        <p:spPr>
          <a:xfrm>
            <a:off x="8942666" y="1605499"/>
            <a:ext cx="3287998" cy="167955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Creating redployment locations</a:t>
            </a:r>
          </a:p>
        </p:txBody>
      </p:sp>
      <p:sp>
        <p:nvSpPr>
          <p:cNvPr id="3" name="Content Placeholder 2"/>
          <p:cNvSpPr>
            <a:spLocks noGrp="1"/>
          </p:cNvSpPr>
          <p:nvPr>
            <p:ph idx="1"/>
          </p:nvPr>
        </p:nvSpPr>
        <p:spPr>
          <a:xfrm>
            <a:off x="0" y="2153413"/>
            <a:ext cx="12193587" cy="4704588"/>
          </a:xfrm>
        </p:spPr>
        <p:txBody>
          <a:bodyPr>
            <a:normAutofit/>
          </a:bodyPr>
          <a:lstStyle/>
          <a:p>
            <a:pPr lvl="0"/>
            <a:r>
              <a:rPr dirty="0"/>
              <a:t>Now that we have the redeployment ring we are going to pick 3 locations to potentially deploy range transmitters for the study period. We will then create an excel and </a:t>
            </a:r>
            <a:r>
              <a:rPr dirty="0" err="1"/>
              <a:t>gpx</a:t>
            </a:r>
            <a:r>
              <a:rPr dirty="0"/>
              <a:t> file of all the locations.</a:t>
            </a:r>
          </a:p>
          <a:p>
            <a:pPr lvl="0"/>
            <a:r>
              <a:rPr dirty="0"/>
              <a:t>First we transform our buffer rings into spatial points, view them using </a:t>
            </a:r>
            <a:r>
              <a:rPr dirty="0" err="1">
                <a:latin typeface="Courier"/>
              </a:rPr>
              <a:t>mapview</a:t>
            </a:r>
            <a:r>
              <a:rPr dirty="0">
                <a:latin typeface="Courier"/>
              </a:rPr>
              <a:t>()</a:t>
            </a:r>
            <a:r>
              <a:rPr dirty="0"/>
              <a:t> and filter our the points we want. Then save as an </a:t>
            </a:r>
            <a:r>
              <a:rPr dirty="0" err="1"/>
              <a:t>execl</a:t>
            </a:r>
            <a:r>
              <a:rPr dirty="0"/>
              <a:t> and/or </a:t>
            </a:r>
            <a:r>
              <a:rPr dirty="0" err="1"/>
              <a:t>gpx</a:t>
            </a:r>
            <a:r>
              <a:rPr dirty="0"/>
              <a:t> file.</a:t>
            </a:r>
          </a:p>
          <a:p>
            <a:pPr indent="0">
              <a:buNone/>
            </a:pPr>
            <a:r>
              <a:rPr dirty="0" err="1">
                <a:solidFill>
                  <a:srgbClr val="003B4F"/>
                </a:solidFill>
                <a:latin typeface="Courier"/>
              </a:rPr>
              <a:t>redeploy_loc_pts</a:t>
            </a:r>
            <a:r>
              <a:rPr dirty="0">
                <a:solidFill>
                  <a:srgbClr val="003B4F"/>
                </a:solidFill>
                <a:latin typeface="Courier"/>
              </a:rPr>
              <a:t> &lt;- </a:t>
            </a:r>
            <a:r>
              <a:rPr dirty="0" err="1">
                <a:solidFill>
                  <a:srgbClr val="003B4F"/>
                </a:solidFill>
                <a:latin typeface="Courier"/>
              </a:rPr>
              <a:t>redeploy_loc</a:t>
            </a:r>
            <a:r>
              <a:rPr dirty="0">
                <a:solidFill>
                  <a:srgbClr val="003B4F"/>
                </a:solidFill>
                <a:latin typeface="Courier"/>
              </a:rPr>
              <a:t> </a:t>
            </a:r>
            <a:r>
              <a:rPr dirty="0">
                <a:solidFill>
                  <a:srgbClr val="5E5E5E"/>
                </a:solidFill>
                <a:latin typeface="Courier"/>
              </a:rPr>
              <a:t>%&gt;%</a:t>
            </a:r>
            <a:br>
              <a:rPr dirty="0"/>
            </a:br>
            <a:r>
              <a:rPr dirty="0">
                <a:solidFill>
                  <a:srgbClr val="003B4F"/>
                </a:solidFill>
                <a:latin typeface="Courier"/>
              </a:rPr>
              <a:t>  </a:t>
            </a:r>
            <a:r>
              <a:rPr dirty="0" err="1">
                <a:solidFill>
                  <a:srgbClr val="4758AB"/>
                </a:solidFill>
                <a:latin typeface="Courier"/>
              </a:rPr>
              <a:t>st_cast</a:t>
            </a:r>
            <a:r>
              <a:rPr dirty="0">
                <a:solidFill>
                  <a:srgbClr val="003B4F"/>
                </a:solidFill>
                <a:latin typeface="Courier"/>
              </a:rPr>
              <a:t>(</a:t>
            </a:r>
            <a:r>
              <a:rPr dirty="0">
                <a:solidFill>
                  <a:srgbClr val="20794D"/>
                </a:solidFill>
                <a:latin typeface="Courier"/>
              </a:rPr>
              <a:t>"POINT"</a:t>
            </a:r>
            <a:r>
              <a:rPr dirty="0">
                <a:solidFill>
                  <a:srgbClr val="003B4F"/>
                </a:solidFill>
                <a:latin typeface="Courier"/>
              </a:rPr>
              <a:t>) </a:t>
            </a:r>
            <a:r>
              <a:rPr dirty="0">
                <a:solidFill>
                  <a:srgbClr val="5E5E5E"/>
                </a:solidFill>
                <a:latin typeface="Courier"/>
              </a:rPr>
              <a:t>%&gt;%</a:t>
            </a:r>
            <a:br>
              <a:rPr dirty="0"/>
            </a:br>
            <a:r>
              <a:rPr dirty="0">
                <a:solidFill>
                  <a:srgbClr val="003B4F"/>
                </a:solidFill>
                <a:latin typeface="Courier"/>
              </a:rPr>
              <a:t>  </a:t>
            </a:r>
            <a:r>
              <a:rPr dirty="0">
                <a:solidFill>
                  <a:srgbClr val="4758AB"/>
                </a:solidFill>
                <a:latin typeface="Courier"/>
              </a:rPr>
              <a:t>mutate</a:t>
            </a:r>
            <a:r>
              <a:rPr dirty="0">
                <a:solidFill>
                  <a:srgbClr val="003B4F"/>
                </a:solidFill>
                <a:latin typeface="Courier"/>
              </a:rPr>
              <a:t>(</a:t>
            </a:r>
            <a:br>
              <a:rPr dirty="0"/>
            </a:br>
            <a:r>
              <a:rPr dirty="0">
                <a:solidFill>
                  <a:srgbClr val="003B4F"/>
                </a:solidFill>
                <a:latin typeface="Courier"/>
              </a:rPr>
              <a:t>    </a:t>
            </a:r>
            <a:r>
              <a:rPr dirty="0">
                <a:solidFill>
                  <a:srgbClr val="657422"/>
                </a:solidFill>
                <a:latin typeface="Courier"/>
              </a:rPr>
              <a:t>id =</a:t>
            </a:r>
            <a:r>
              <a:rPr dirty="0">
                <a:solidFill>
                  <a:srgbClr val="003B4F"/>
                </a:solidFill>
                <a:latin typeface="Courier"/>
              </a:rPr>
              <a:t> </a:t>
            </a:r>
            <a:r>
              <a:rPr dirty="0">
                <a:solidFill>
                  <a:srgbClr val="AD0000"/>
                </a:solidFill>
                <a:latin typeface="Courier"/>
              </a:rPr>
              <a:t>1</a:t>
            </a:r>
            <a:r>
              <a:rPr dirty="0">
                <a:solidFill>
                  <a:srgbClr val="5E5E5E"/>
                </a:solidFill>
                <a:latin typeface="Courier"/>
              </a:rPr>
              <a:t>:</a:t>
            </a:r>
            <a:r>
              <a:rPr dirty="0">
                <a:solidFill>
                  <a:srgbClr val="4758AB"/>
                </a:solidFill>
                <a:latin typeface="Courier"/>
              </a:rPr>
              <a:t>nrow</a:t>
            </a:r>
            <a:r>
              <a:rPr dirty="0">
                <a:solidFill>
                  <a:srgbClr val="003B4F"/>
                </a:solidFill>
                <a:latin typeface="Courier"/>
              </a:rPr>
              <a:t>(.)</a:t>
            </a:r>
            <a:br>
              <a:rPr dirty="0"/>
            </a:br>
            <a:r>
              <a:rPr dirty="0">
                <a:solidFill>
                  <a:srgbClr val="003B4F"/>
                </a:solidFill>
                <a:latin typeface="Courier"/>
              </a:rPr>
              <a:t>  ) </a:t>
            </a:r>
            <a:r>
              <a:rPr dirty="0">
                <a:solidFill>
                  <a:srgbClr val="5E5E5E"/>
                </a:solidFill>
                <a:latin typeface="Courier"/>
              </a:rPr>
              <a:t>%&gt;%</a:t>
            </a:r>
            <a:br>
              <a:rPr dirty="0"/>
            </a:br>
            <a:r>
              <a:rPr dirty="0">
                <a:solidFill>
                  <a:srgbClr val="003B4F"/>
                </a:solidFill>
                <a:latin typeface="Courier"/>
              </a:rPr>
              <a:t>  </a:t>
            </a:r>
            <a:r>
              <a:rPr dirty="0" err="1">
                <a:solidFill>
                  <a:srgbClr val="003B4F"/>
                </a:solidFill>
                <a:latin typeface="Courier"/>
              </a:rPr>
              <a:t>dplyr</a:t>
            </a:r>
            <a:r>
              <a:rPr dirty="0">
                <a:solidFill>
                  <a:srgbClr val="5E5E5E"/>
                </a:solidFill>
                <a:latin typeface="Courier"/>
              </a:rPr>
              <a:t>::</a:t>
            </a:r>
            <a:r>
              <a:rPr dirty="0">
                <a:solidFill>
                  <a:srgbClr val="4758AB"/>
                </a:solidFill>
                <a:latin typeface="Courier"/>
              </a:rPr>
              <a:t>select</a:t>
            </a:r>
            <a:r>
              <a:rPr dirty="0">
                <a:solidFill>
                  <a:srgbClr val="003B4F"/>
                </a:solidFill>
                <a:latin typeface="Courier"/>
              </a:rPr>
              <a:t>(id, </a:t>
            </a:r>
            <a:r>
              <a:rPr dirty="0" err="1">
                <a:solidFill>
                  <a:srgbClr val="003B4F"/>
                </a:solidFill>
                <a:latin typeface="Courier"/>
              </a:rPr>
              <a:t>distance</a:t>
            </a:r>
            <a:r>
              <a:rPr dirty="0" err="1">
                <a:solidFill>
                  <a:srgbClr val="5E5E5E"/>
                </a:solidFill>
                <a:latin typeface="Courier"/>
              </a:rPr>
              <a:t>:</a:t>
            </a:r>
            <a:r>
              <a:rPr dirty="0" err="1">
                <a:solidFill>
                  <a:srgbClr val="003B4F"/>
                </a:solidFill>
                <a:latin typeface="Courier"/>
              </a:rPr>
              <a:t>geometry</a:t>
            </a:r>
            <a:r>
              <a:rPr dirty="0">
                <a:solidFill>
                  <a:srgbClr val="003B4F"/>
                </a:solidFill>
                <a:latin typeface="Courier"/>
              </a:rPr>
              <a:t>)</a:t>
            </a:r>
          </a:p>
          <a:p>
            <a:pPr lvl="0"/>
            <a:r>
              <a:rPr dirty="0"/>
              <a:t>View them in </a:t>
            </a:r>
            <a:r>
              <a:rPr dirty="0" err="1"/>
              <a:t>mapview</a:t>
            </a:r>
            <a:r>
              <a:rPr dirty="0"/>
              <a:t>, this part will might take a little bit to select each point/figure out which ones you want.</a:t>
            </a:r>
          </a:p>
          <a:p>
            <a:pPr indent="0">
              <a:buNone/>
            </a:pPr>
            <a:r>
              <a:rPr dirty="0" err="1">
                <a:solidFill>
                  <a:srgbClr val="4758AB"/>
                </a:solidFill>
                <a:latin typeface="Courier"/>
              </a:rPr>
              <a:t>mapview</a:t>
            </a:r>
            <a:r>
              <a:rPr dirty="0">
                <a:solidFill>
                  <a:srgbClr val="003B4F"/>
                </a:solidFill>
                <a:latin typeface="Courier"/>
              </a:rPr>
              <a:t>(</a:t>
            </a:r>
            <a:r>
              <a:rPr dirty="0" err="1">
                <a:solidFill>
                  <a:srgbClr val="003B4F"/>
                </a:solidFill>
                <a:latin typeface="Courier"/>
              </a:rPr>
              <a:t>rcv_osc_sf</a:t>
            </a:r>
            <a:r>
              <a:rPr dirty="0">
                <a:solidFill>
                  <a:srgbClr val="003B4F"/>
                </a:solidFill>
                <a:latin typeface="Courier"/>
              </a:rPr>
              <a:t>) </a:t>
            </a:r>
            <a:r>
              <a:rPr dirty="0">
                <a:solidFill>
                  <a:srgbClr val="5E5E5E"/>
                </a:solidFill>
                <a:latin typeface="Courier"/>
              </a:rPr>
              <a:t>+</a:t>
            </a:r>
            <a:br>
              <a:rPr dirty="0"/>
            </a:br>
            <a:r>
              <a:rPr dirty="0">
                <a:solidFill>
                  <a:srgbClr val="003B4F"/>
                </a:solidFill>
                <a:latin typeface="Courier"/>
              </a:rPr>
              <a:t>  </a:t>
            </a:r>
            <a:r>
              <a:rPr dirty="0" err="1">
                <a:solidFill>
                  <a:srgbClr val="4758AB"/>
                </a:solidFill>
                <a:latin typeface="Courier"/>
              </a:rPr>
              <a:t>mapview</a:t>
            </a:r>
            <a:r>
              <a:rPr dirty="0">
                <a:solidFill>
                  <a:srgbClr val="003B4F"/>
                </a:solidFill>
                <a:latin typeface="Courier"/>
              </a:rPr>
              <a:t>(</a:t>
            </a:r>
            <a:r>
              <a:rPr dirty="0" err="1">
                <a:solidFill>
                  <a:srgbClr val="003B4F"/>
                </a:solidFill>
                <a:latin typeface="Courier"/>
              </a:rPr>
              <a:t>redeploy_loc_pts</a:t>
            </a:r>
            <a:r>
              <a:rPr dirty="0">
                <a:solidFill>
                  <a:srgbClr val="003B4F"/>
                </a:solidFill>
                <a:latin typeface="Courier"/>
              </a:rPr>
              <a:t>)</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427" y="86868"/>
            <a:ext cx="7730735" cy="1188720"/>
          </a:xfrm>
        </p:spPr>
        <p:txBody>
          <a:bodyPr/>
          <a:lstStyle/>
          <a:p>
            <a:r>
              <a:t>Select redeployment location</a:t>
            </a:r>
          </a:p>
        </p:txBody>
      </p:sp>
      <p:sp>
        <p:nvSpPr>
          <p:cNvPr id="3" name="Content Placeholder 2"/>
          <p:cNvSpPr>
            <a:spLocks noGrp="1"/>
          </p:cNvSpPr>
          <p:nvPr>
            <p:ph idx="1"/>
          </p:nvPr>
        </p:nvSpPr>
        <p:spPr>
          <a:xfrm>
            <a:off x="0" y="1275588"/>
            <a:ext cx="12301727" cy="5893308"/>
          </a:xfrm>
        </p:spPr>
        <p:txBody>
          <a:bodyPr>
            <a:noAutofit/>
          </a:bodyPr>
          <a:lstStyle/>
          <a:p>
            <a:pPr lvl="0"/>
            <a:r>
              <a:rPr sz="1400" dirty="0"/>
              <a:t>Then filter out the points we want, this will change depending on your study site and what locations you want. We will transform the projection back to WGS 84 as this is likely what your </a:t>
            </a:r>
            <a:r>
              <a:rPr sz="1400" dirty="0" err="1"/>
              <a:t>gps</a:t>
            </a:r>
            <a:r>
              <a:rPr sz="1400" dirty="0"/>
              <a:t> or sonar will want.</a:t>
            </a:r>
          </a:p>
          <a:p>
            <a:pPr lvl="0"/>
            <a:r>
              <a:rPr sz="1400" dirty="0"/>
              <a:t>We will also add in a few columns to conform to GLATOS and OTN data standards and rearrange the column order.</a:t>
            </a:r>
          </a:p>
          <a:p>
            <a:pPr indent="0">
              <a:buNone/>
            </a:pPr>
            <a:r>
              <a:rPr sz="1400" dirty="0" err="1">
                <a:solidFill>
                  <a:srgbClr val="003B4F"/>
                </a:solidFill>
                <a:latin typeface="Courier"/>
              </a:rPr>
              <a:t>redeploy_sites</a:t>
            </a:r>
            <a:r>
              <a:rPr sz="1400" dirty="0">
                <a:solidFill>
                  <a:srgbClr val="003B4F"/>
                </a:solidFill>
                <a:latin typeface="Courier"/>
              </a:rPr>
              <a:t> &lt;- </a:t>
            </a:r>
            <a:r>
              <a:rPr sz="1400" dirty="0" err="1">
                <a:solidFill>
                  <a:srgbClr val="003B4F"/>
                </a:solidFill>
                <a:latin typeface="Courier"/>
              </a:rPr>
              <a:t>buffer_rings_pts</a:t>
            </a:r>
            <a:r>
              <a:rPr sz="1400" dirty="0">
                <a:solidFill>
                  <a:srgbClr val="003B4F"/>
                </a:solidFill>
                <a:latin typeface="Courier"/>
              </a:rPr>
              <a:t> </a:t>
            </a:r>
            <a:r>
              <a:rPr sz="1400" dirty="0">
                <a:solidFill>
                  <a:srgbClr val="5E5E5E"/>
                </a:solidFill>
                <a:latin typeface="Courier"/>
              </a:rPr>
              <a:t>%&gt;%</a:t>
            </a:r>
            <a:br>
              <a:rPr sz="1400" dirty="0"/>
            </a:br>
            <a:r>
              <a:rPr sz="1400" dirty="0">
                <a:solidFill>
                  <a:srgbClr val="003B4F"/>
                </a:solidFill>
                <a:latin typeface="Courier"/>
              </a:rPr>
              <a:t>  </a:t>
            </a:r>
            <a:r>
              <a:rPr sz="1400" dirty="0" err="1">
                <a:solidFill>
                  <a:srgbClr val="4758AB"/>
                </a:solidFill>
                <a:latin typeface="Courier"/>
              </a:rPr>
              <a:t>st_transform</a:t>
            </a:r>
            <a:r>
              <a:rPr sz="1400" dirty="0">
                <a:solidFill>
                  <a:srgbClr val="003B4F"/>
                </a:solidFill>
                <a:latin typeface="Courier"/>
              </a:rPr>
              <a:t>(</a:t>
            </a:r>
            <a:r>
              <a:rPr sz="1400" dirty="0" err="1">
                <a:solidFill>
                  <a:srgbClr val="657422"/>
                </a:solidFill>
                <a:latin typeface="Courier"/>
              </a:rPr>
              <a:t>crs</a:t>
            </a:r>
            <a:r>
              <a:rPr sz="1400" dirty="0">
                <a:solidFill>
                  <a:srgbClr val="657422"/>
                </a:solidFill>
                <a:latin typeface="Courier"/>
              </a:rPr>
              <a:t> =</a:t>
            </a:r>
            <a:r>
              <a:rPr sz="1400" dirty="0">
                <a:solidFill>
                  <a:srgbClr val="003B4F"/>
                </a:solidFill>
                <a:latin typeface="Courier"/>
              </a:rPr>
              <a:t> </a:t>
            </a:r>
            <a:r>
              <a:rPr sz="1400" dirty="0">
                <a:solidFill>
                  <a:srgbClr val="AD0000"/>
                </a:solidFill>
                <a:latin typeface="Courier"/>
              </a:rPr>
              <a:t>4326</a:t>
            </a:r>
            <a:r>
              <a:rPr sz="1400" dirty="0">
                <a:solidFill>
                  <a:srgbClr val="003B4F"/>
                </a:solidFill>
                <a:latin typeface="Courier"/>
              </a:rPr>
              <a:t>) </a:t>
            </a:r>
            <a:r>
              <a:rPr sz="1400" dirty="0">
                <a:solidFill>
                  <a:srgbClr val="5E5E5E"/>
                </a:solidFill>
                <a:latin typeface="Courier"/>
              </a:rPr>
              <a:t>%&gt;%</a:t>
            </a:r>
            <a:br>
              <a:rPr sz="1400" dirty="0"/>
            </a:br>
            <a:r>
              <a:rPr sz="1400" dirty="0">
                <a:solidFill>
                  <a:srgbClr val="003B4F"/>
                </a:solidFill>
                <a:latin typeface="Courier"/>
              </a:rPr>
              <a:t>  </a:t>
            </a:r>
            <a:r>
              <a:rPr sz="1400" dirty="0">
                <a:solidFill>
                  <a:srgbClr val="4758AB"/>
                </a:solidFill>
                <a:latin typeface="Courier"/>
              </a:rPr>
              <a:t>filter</a:t>
            </a:r>
            <a:r>
              <a:rPr sz="1400" dirty="0">
                <a:solidFill>
                  <a:srgbClr val="003B4F"/>
                </a:solidFill>
                <a:latin typeface="Courier"/>
              </a:rPr>
              <a:t>(id </a:t>
            </a:r>
            <a:r>
              <a:rPr sz="1400" dirty="0">
                <a:solidFill>
                  <a:srgbClr val="5E5E5E"/>
                </a:solidFill>
                <a:latin typeface="Courier"/>
              </a:rPr>
              <a:t>%in%</a:t>
            </a:r>
            <a:r>
              <a:rPr sz="1400" dirty="0">
                <a:solidFill>
                  <a:srgbClr val="003B4F"/>
                </a:solidFill>
                <a:latin typeface="Courier"/>
              </a:rPr>
              <a:t> </a:t>
            </a:r>
            <a:r>
              <a:rPr sz="1400" dirty="0">
                <a:solidFill>
                  <a:srgbClr val="4758AB"/>
                </a:solidFill>
                <a:latin typeface="Courier"/>
              </a:rPr>
              <a:t>c</a:t>
            </a:r>
            <a:r>
              <a:rPr sz="1400" dirty="0">
                <a:solidFill>
                  <a:srgbClr val="003B4F"/>
                </a:solidFill>
                <a:latin typeface="Courier"/>
              </a:rPr>
              <a:t>(</a:t>
            </a:r>
            <a:r>
              <a:rPr sz="1400" dirty="0">
                <a:solidFill>
                  <a:srgbClr val="AD0000"/>
                </a:solidFill>
                <a:latin typeface="Courier"/>
              </a:rPr>
              <a:t>116</a:t>
            </a:r>
            <a:r>
              <a:rPr sz="1400" dirty="0">
                <a:solidFill>
                  <a:srgbClr val="003B4F"/>
                </a:solidFill>
                <a:latin typeface="Courier"/>
              </a:rPr>
              <a:t>, </a:t>
            </a:r>
            <a:r>
              <a:rPr sz="1400" dirty="0">
                <a:solidFill>
                  <a:srgbClr val="AD0000"/>
                </a:solidFill>
                <a:latin typeface="Courier"/>
              </a:rPr>
              <a:t>161</a:t>
            </a:r>
            <a:r>
              <a:rPr sz="1400" dirty="0">
                <a:solidFill>
                  <a:srgbClr val="003B4F"/>
                </a:solidFill>
                <a:latin typeface="Courier"/>
              </a:rPr>
              <a:t>, </a:t>
            </a:r>
            <a:r>
              <a:rPr sz="1400" dirty="0">
                <a:solidFill>
                  <a:srgbClr val="AD0000"/>
                </a:solidFill>
                <a:latin typeface="Courier"/>
              </a:rPr>
              <a:t>201</a:t>
            </a:r>
            <a:r>
              <a:rPr sz="1400" dirty="0">
                <a:solidFill>
                  <a:srgbClr val="003B4F"/>
                </a:solidFill>
                <a:latin typeface="Courier"/>
              </a:rPr>
              <a:t>)) </a:t>
            </a:r>
            <a:r>
              <a:rPr sz="1400" dirty="0">
                <a:solidFill>
                  <a:srgbClr val="5E5E5E"/>
                </a:solidFill>
                <a:latin typeface="Courier"/>
              </a:rPr>
              <a:t>%&gt;%</a:t>
            </a:r>
            <a:br>
              <a:rPr sz="1400" dirty="0"/>
            </a:br>
            <a:r>
              <a:rPr sz="1400" dirty="0">
                <a:solidFill>
                  <a:srgbClr val="003B4F"/>
                </a:solidFill>
                <a:latin typeface="Courier"/>
              </a:rPr>
              <a:t>  </a:t>
            </a:r>
            <a:r>
              <a:rPr sz="1400" dirty="0">
                <a:solidFill>
                  <a:srgbClr val="4758AB"/>
                </a:solidFill>
                <a:latin typeface="Courier"/>
              </a:rPr>
              <a:t>rename</a:t>
            </a:r>
            <a:r>
              <a:rPr sz="1400" dirty="0">
                <a:solidFill>
                  <a:srgbClr val="003B4F"/>
                </a:solidFill>
                <a:latin typeface="Courier"/>
              </a:rPr>
              <a:t>(</a:t>
            </a:r>
            <a:br>
              <a:rPr sz="1400" dirty="0"/>
            </a:br>
            <a:r>
              <a:rPr sz="1400" dirty="0">
                <a:solidFill>
                  <a:srgbClr val="003B4F"/>
                </a:solidFill>
                <a:latin typeface="Courier"/>
              </a:rPr>
              <a:t>    </a:t>
            </a:r>
            <a:r>
              <a:rPr sz="1400" dirty="0" err="1">
                <a:solidFill>
                  <a:srgbClr val="657422"/>
                </a:solidFill>
                <a:latin typeface="Courier"/>
              </a:rPr>
              <a:t>receiver_serial_no</a:t>
            </a:r>
            <a:r>
              <a:rPr sz="1400" dirty="0">
                <a:solidFill>
                  <a:srgbClr val="657422"/>
                </a:solidFill>
                <a:latin typeface="Courier"/>
              </a:rPr>
              <a:t> =</a:t>
            </a:r>
            <a:r>
              <a:rPr sz="1400" dirty="0">
                <a:solidFill>
                  <a:srgbClr val="003B4F"/>
                </a:solidFill>
                <a:latin typeface="Courier"/>
              </a:rPr>
              <a:t> </a:t>
            </a:r>
            <a:r>
              <a:rPr sz="1400" dirty="0" err="1">
                <a:solidFill>
                  <a:srgbClr val="003B4F"/>
                </a:solidFill>
                <a:latin typeface="Courier"/>
              </a:rPr>
              <a:t>ins_serial_no</a:t>
            </a:r>
            <a:br>
              <a:rPr sz="1400" dirty="0"/>
            </a:br>
            <a:r>
              <a:rPr sz="1400" dirty="0">
                <a:solidFill>
                  <a:srgbClr val="003B4F"/>
                </a:solidFill>
                <a:latin typeface="Courier"/>
              </a:rPr>
              <a:t>  )</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FA085C-208A-CBF6-6B24-78F8DE382D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06A2F4-5CD0-396C-72FF-99CA0742A3D5}"/>
              </a:ext>
            </a:extLst>
          </p:cNvPr>
          <p:cNvSpPr>
            <a:spLocks noGrp="1"/>
          </p:cNvSpPr>
          <p:nvPr>
            <p:ph type="title"/>
          </p:nvPr>
        </p:nvSpPr>
        <p:spPr>
          <a:xfrm>
            <a:off x="2231427" y="55872"/>
            <a:ext cx="7730735" cy="1188720"/>
          </a:xfrm>
        </p:spPr>
        <p:txBody>
          <a:bodyPr/>
          <a:lstStyle/>
          <a:p>
            <a:r>
              <a:rPr dirty="0"/>
              <a:t>Select redeployment location</a:t>
            </a:r>
          </a:p>
        </p:txBody>
      </p:sp>
      <p:sp>
        <p:nvSpPr>
          <p:cNvPr id="3" name="Content Placeholder 2">
            <a:extLst>
              <a:ext uri="{FF2B5EF4-FFF2-40B4-BE49-F238E27FC236}">
                <a16:creationId xmlns:a16="http://schemas.microsoft.com/office/drawing/2014/main" id="{EC8486CF-C99F-2321-6E3A-AE06FEC08C33}"/>
              </a:ext>
            </a:extLst>
          </p:cNvPr>
          <p:cNvSpPr>
            <a:spLocks noGrp="1"/>
          </p:cNvSpPr>
          <p:nvPr>
            <p:ph idx="1"/>
          </p:nvPr>
        </p:nvSpPr>
        <p:spPr>
          <a:xfrm>
            <a:off x="0" y="1182600"/>
            <a:ext cx="12301727" cy="5893308"/>
          </a:xfrm>
        </p:spPr>
        <p:txBody>
          <a:bodyPr>
            <a:noAutofit/>
          </a:bodyPr>
          <a:lstStyle/>
          <a:p>
            <a:pPr lvl="0"/>
            <a:r>
              <a:rPr sz="1400" dirty="0"/>
              <a:t>Then filter out the points we want, this will change depending on your study site and what locations you want. We will transform the projection back to WGS 84 as this is likely what your </a:t>
            </a:r>
            <a:r>
              <a:rPr sz="1400" dirty="0" err="1"/>
              <a:t>gps</a:t>
            </a:r>
            <a:r>
              <a:rPr sz="1400" dirty="0"/>
              <a:t> or sonar will want.</a:t>
            </a:r>
            <a:r>
              <a:rPr lang="en-CA" sz="1400" dirty="0"/>
              <a:t>  </a:t>
            </a:r>
            <a:r>
              <a:rPr sz="1400" dirty="0"/>
              <a:t>We will also add in a few columns to conform to GLATOS and OTN data standards and rearrange the column order.</a:t>
            </a:r>
          </a:p>
          <a:p>
            <a:pPr indent="0">
              <a:buNone/>
            </a:pPr>
            <a:r>
              <a:rPr sz="1400" dirty="0" err="1">
                <a:solidFill>
                  <a:srgbClr val="003B4F"/>
                </a:solidFill>
                <a:latin typeface="Courier"/>
              </a:rPr>
              <a:t>redeploy_sites</a:t>
            </a:r>
            <a:r>
              <a:rPr sz="1400" dirty="0">
                <a:solidFill>
                  <a:srgbClr val="003B4F"/>
                </a:solidFill>
                <a:latin typeface="Courier"/>
              </a:rPr>
              <a:t> &lt;- </a:t>
            </a:r>
            <a:r>
              <a:rPr lang="en-CA" sz="1400" dirty="0" err="1">
                <a:solidFill>
                  <a:srgbClr val="003B4F"/>
                </a:solidFill>
                <a:latin typeface="Courier"/>
              </a:rPr>
              <a:t>redeploy_sites</a:t>
            </a:r>
            <a:r>
              <a:rPr lang="en-CA" sz="1400" dirty="0">
                <a:solidFill>
                  <a:srgbClr val="003B4F"/>
                </a:solidFill>
                <a:latin typeface="Courier"/>
              </a:rPr>
              <a:t> </a:t>
            </a:r>
            <a:r>
              <a:rPr lang="en-CA" sz="1400" dirty="0">
                <a:solidFill>
                  <a:srgbClr val="5E5E5E"/>
                </a:solidFill>
                <a:latin typeface="Courier"/>
              </a:rPr>
              <a:t>%&gt;%</a:t>
            </a:r>
            <a:br>
              <a:rPr lang="en-CA" sz="1400" dirty="0"/>
            </a:br>
            <a:r>
              <a:rPr lang="en-CA" sz="1400" dirty="0">
                <a:solidFill>
                  <a:srgbClr val="003B4F"/>
                </a:solidFill>
                <a:latin typeface="Courier"/>
              </a:rPr>
              <a:t>  </a:t>
            </a:r>
            <a:r>
              <a:rPr lang="en-CA" sz="1400" dirty="0">
                <a:solidFill>
                  <a:srgbClr val="4758AB"/>
                </a:solidFill>
                <a:latin typeface="Courier"/>
              </a:rPr>
              <a:t>mutate</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deploy_date_time</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deploy_lat</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deploy_long</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bottom_depth</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riser_length</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instrument_depth</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ins_model_number</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ins_serial_no</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a:solidFill>
                  <a:srgbClr val="657422"/>
                </a:solidFill>
                <a:latin typeface="Courier"/>
              </a:rPr>
              <a:t>transmitter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transmitter_model</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deployed_by</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a:solidFill>
                  <a:srgbClr val="657422"/>
                </a:solidFill>
                <a:latin typeface="Courier"/>
              </a:rPr>
              <a:t>recovered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recover_date_time</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recover_lat</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recover_long</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data_downloaded</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download_date_time</a:t>
            </a:r>
            <a:r>
              <a:rPr lang="en-CA" sz="1400" dirty="0">
                <a:solidFill>
                  <a:srgbClr val="657422"/>
                </a:solidFill>
                <a:latin typeface="Courier"/>
              </a:rPr>
              <a:t>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a:solidFill>
                  <a:srgbClr val="657422"/>
                </a:solidFill>
                <a:latin typeface="Courier"/>
              </a:rPr>
              <a:t>comments =</a:t>
            </a:r>
            <a:r>
              <a:rPr lang="en-CA" sz="1400" dirty="0">
                <a:solidFill>
                  <a:srgbClr val="003B4F"/>
                </a:solidFill>
                <a:latin typeface="Courier"/>
              </a:rPr>
              <a:t> </a:t>
            </a:r>
            <a:r>
              <a:rPr lang="en-CA" sz="1400" dirty="0">
                <a:solidFill>
                  <a:srgbClr val="8F5902"/>
                </a:solidFill>
                <a:latin typeface="Courier"/>
              </a:rPr>
              <a:t>NA</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expect_deploy_lat</a:t>
            </a:r>
            <a:r>
              <a:rPr lang="en-CA" sz="1400" dirty="0">
                <a:solidFill>
                  <a:srgbClr val="657422"/>
                </a:solidFill>
                <a:latin typeface="Courier"/>
              </a:rPr>
              <a:t> =</a:t>
            </a:r>
            <a:r>
              <a:rPr lang="en-CA" sz="1400" dirty="0">
                <a:solidFill>
                  <a:srgbClr val="003B4F"/>
                </a:solidFill>
                <a:latin typeface="Courier"/>
              </a:rPr>
              <a:t> </a:t>
            </a:r>
            <a:r>
              <a:rPr lang="en-CA" sz="1400" dirty="0" err="1">
                <a:solidFill>
                  <a:srgbClr val="4758AB"/>
                </a:solidFill>
                <a:latin typeface="Courier"/>
              </a:rPr>
              <a:t>st_coordinates</a:t>
            </a:r>
            <a:r>
              <a:rPr lang="en-CA" sz="1400" dirty="0">
                <a:solidFill>
                  <a:srgbClr val="003B4F"/>
                </a:solidFill>
                <a:latin typeface="Courier"/>
              </a:rPr>
              <a:t>(.)[, </a:t>
            </a:r>
            <a:r>
              <a:rPr lang="en-CA" sz="1400" dirty="0">
                <a:solidFill>
                  <a:srgbClr val="20794D"/>
                </a:solidFill>
                <a:latin typeface="Courier"/>
              </a:rPr>
              <a:t>"Y"</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657422"/>
                </a:solidFill>
                <a:latin typeface="Courier"/>
              </a:rPr>
              <a:t>expect_deploy_long</a:t>
            </a:r>
            <a:r>
              <a:rPr lang="en-CA" sz="1400" dirty="0">
                <a:solidFill>
                  <a:srgbClr val="657422"/>
                </a:solidFill>
                <a:latin typeface="Courier"/>
              </a:rPr>
              <a:t> =</a:t>
            </a:r>
            <a:r>
              <a:rPr lang="en-CA" sz="1400" dirty="0">
                <a:solidFill>
                  <a:srgbClr val="003B4F"/>
                </a:solidFill>
                <a:latin typeface="Courier"/>
              </a:rPr>
              <a:t> </a:t>
            </a:r>
            <a:r>
              <a:rPr lang="en-CA" sz="1400" dirty="0" err="1">
                <a:solidFill>
                  <a:srgbClr val="4758AB"/>
                </a:solidFill>
                <a:latin typeface="Courier"/>
              </a:rPr>
              <a:t>st_coordinates</a:t>
            </a:r>
            <a:r>
              <a:rPr lang="en-CA" sz="1400" dirty="0">
                <a:solidFill>
                  <a:srgbClr val="003B4F"/>
                </a:solidFill>
                <a:latin typeface="Courier"/>
              </a:rPr>
              <a:t>(.)[, </a:t>
            </a:r>
            <a:r>
              <a:rPr lang="en-CA" sz="1400" dirty="0">
                <a:solidFill>
                  <a:srgbClr val="20794D"/>
                </a:solidFill>
                <a:latin typeface="Courier"/>
              </a:rPr>
              <a:t>"X"</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a:solidFill>
                  <a:srgbClr val="657422"/>
                </a:solidFill>
                <a:latin typeface="Courier"/>
              </a:rPr>
              <a:t>comments =</a:t>
            </a:r>
            <a:r>
              <a:rPr lang="en-CA" sz="1400" dirty="0">
                <a:solidFill>
                  <a:srgbClr val="003B4F"/>
                </a:solidFill>
                <a:latin typeface="Courier"/>
              </a:rPr>
              <a:t> </a:t>
            </a:r>
            <a:r>
              <a:rPr lang="en-CA" sz="1400" dirty="0">
                <a:solidFill>
                  <a:srgbClr val="8F5902"/>
                </a:solidFill>
                <a:latin typeface="Courier"/>
              </a:rPr>
              <a:t>NA</a:t>
            </a:r>
            <a:br>
              <a:rPr lang="en-CA" sz="1400" dirty="0"/>
            </a:br>
            <a:r>
              <a:rPr lang="en-CA" sz="1400" dirty="0">
                <a:solidFill>
                  <a:srgbClr val="003B4F"/>
                </a:solidFill>
                <a:latin typeface="Courier"/>
              </a:rPr>
              <a:t>  )</a:t>
            </a:r>
            <a:endParaRPr sz="1400" dirty="0">
              <a:solidFill>
                <a:srgbClr val="003B4F"/>
              </a:solidFill>
              <a:latin typeface="Courier"/>
            </a:endParaRPr>
          </a:p>
        </p:txBody>
      </p:sp>
    </p:spTree>
    <p:extLst>
      <p:ext uri="{BB962C8B-B14F-4D97-AF65-F5344CB8AC3E}">
        <p14:creationId xmlns:p14="http://schemas.microsoft.com/office/powerpoint/2010/main" val="35710694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96D5B9-2C62-1A24-C505-A2B7AE75D2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F5CE8A6-D446-E23D-15CF-6062E39E7D83}"/>
              </a:ext>
            </a:extLst>
          </p:cNvPr>
          <p:cNvSpPr>
            <a:spLocks noGrp="1"/>
          </p:cNvSpPr>
          <p:nvPr>
            <p:ph type="title"/>
          </p:nvPr>
        </p:nvSpPr>
        <p:spPr>
          <a:xfrm>
            <a:off x="2231427" y="55872"/>
            <a:ext cx="7730735" cy="1188720"/>
          </a:xfrm>
        </p:spPr>
        <p:txBody>
          <a:bodyPr/>
          <a:lstStyle/>
          <a:p>
            <a:r>
              <a:rPr dirty="0"/>
              <a:t>Select redeployment location</a:t>
            </a:r>
          </a:p>
        </p:txBody>
      </p:sp>
      <p:sp>
        <p:nvSpPr>
          <p:cNvPr id="3" name="Content Placeholder 2">
            <a:extLst>
              <a:ext uri="{FF2B5EF4-FFF2-40B4-BE49-F238E27FC236}">
                <a16:creationId xmlns:a16="http://schemas.microsoft.com/office/drawing/2014/main" id="{1723B395-AEF7-8EB9-0313-E21FB7B7EE15}"/>
              </a:ext>
            </a:extLst>
          </p:cNvPr>
          <p:cNvSpPr>
            <a:spLocks noGrp="1"/>
          </p:cNvSpPr>
          <p:nvPr>
            <p:ph idx="1"/>
          </p:nvPr>
        </p:nvSpPr>
        <p:spPr>
          <a:xfrm>
            <a:off x="0" y="1182600"/>
            <a:ext cx="12301727" cy="5893308"/>
          </a:xfrm>
        </p:spPr>
        <p:txBody>
          <a:bodyPr>
            <a:noAutofit/>
          </a:bodyPr>
          <a:lstStyle/>
          <a:p>
            <a:pPr lvl="0"/>
            <a:r>
              <a:rPr lang="en-CA" sz="1400" dirty="0"/>
              <a:t>Lastly we will select the columns we need</a:t>
            </a:r>
            <a:r>
              <a:rPr sz="1400" dirty="0"/>
              <a:t>.</a:t>
            </a:r>
          </a:p>
          <a:p>
            <a:pPr indent="0">
              <a:buNone/>
            </a:pPr>
            <a:r>
              <a:rPr sz="1400" dirty="0" err="1">
                <a:solidFill>
                  <a:srgbClr val="003B4F"/>
                </a:solidFill>
                <a:latin typeface="Courier"/>
              </a:rPr>
              <a:t>redeploy_sites</a:t>
            </a:r>
            <a:r>
              <a:rPr sz="1400" dirty="0">
                <a:solidFill>
                  <a:srgbClr val="003B4F"/>
                </a:solidFill>
                <a:latin typeface="Courier"/>
              </a:rPr>
              <a:t> &lt;- </a:t>
            </a:r>
            <a:r>
              <a:rPr lang="en-CA" sz="1400" dirty="0" err="1">
                <a:solidFill>
                  <a:srgbClr val="003B4F"/>
                </a:solidFill>
                <a:latin typeface="Courier"/>
              </a:rPr>
              <a:t>redeploy_sites</a:t>
            </a:r>
            <a:r>
              <a:rPr lang="en-CA" sz="1400" dirty="0">
                <a:solidFill>
                  <a:srgbClr val="003B4F"/>
                </a:solidFill>
                <a:latin typeface="Courier"/>
              </a:rPr>
              <a:t> </a:t>
            </a:r>
            <a:r>
              <a:rPr lang="en-CA" sz="1400" dirty="0">
                <a:solidFill>
                  <a:srgbClr val="5E5E5E"/>
                </a:solidFill>
                <a:latin typeface="Courier"/>
              </a:rPr>
              <a:t>%&gt;%</a:t>
            </a:r>
            <a:br>
              <a:rPr lang="en-CA" sz="1400" dirty="0"/>
            </a:br>
            <a:r>
              <a:rPr lang="en-CA" sz="1400" dirty="0">
                <a:solidFill>
                  <a:srgbClr val="003B4F"/>
                </a:solidFill>
                <a:latin typeface="Courier"/>
              </a:rPr>
              <a:t>  </a:t>
            </a:r>
            <a:r>
              <a:rPr lang="en-CA" sz="1400" dirty="0" err="1">
                <a:solidFill>
                  <a:srgbClr val="003B4F"/>
                </a:solidFill>
                <a:latin typeface="Courier"/>
              </a:rPr>
              <a:t>dplyr</a:t>
            </a:r>
            <a:r>
              <a:rPr lang="en-CA" sz="1400" dirty="0">
                <a:solidFill>
                  <a:srgbClr val="5E5E5E"/>
                </a:solidFill>
                <a:latin typeface="Courier"/>
              </a:rPr>
              <a:t>::</a:t>
            </a:r>
            <a:r>
              <a:rPr lang="en-CA" sz="1400" dirty="0">
                <a:solidFill>
                  <a:srgbClr val="4758AB"/>
                </a:solidFill>
                <a:latin typeface="Courier"/>
              </a:rPr>
              <a:t>select</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003B4F"/>
                </a:solidFill>
                <a:latin typeface="Courier"/>
              </a:rPr>
              <a:t>id</a:t>
            </a:r>
            <a:r>
              <a:rPr lang="en-CA" sz="1400" dirty="0" err="1">
                <a:solidFill>
                  <a:srgbClr val="5E5E5E"/>
                </a:solidFill>
                <a:latin typeface="Courier"/>
              </a:rPr>
              <a:t>:</a:t>
            </a:r>
            <a:r>
              <a:rPr lang="en-CA" sz="1400" dirty="0" err="1">
                <a:solidFill>
                  <a:srgbClr val="003B4F"/>
                </a:solidFill>
                <a:latin typeface="Courier"/>
              </a:rPr>
              <a:t>receiver_serial_no</a:t>
            </a:r>
            <a:r>
              <a:rPr lang="en-CA" sz="1400" dirty="0">
                <a:solidFill>
                  <a:srgbClr val="003B4F"/>
                </a:solidFill>
                <a:latin typeface="Courier"/>
              </a:rPr>
              <a:t>,</a:t>
            </a:r>
            <a:br>
              <a:rPr lang="en-CA" sz="1400" dirty="0"/>
            </a:br>
            <a:r>
              <a:rPr lang="en-CA" sz="1400" dirty="0">
                <a:solidFill>
                  <a:srgbClr val="003B4F"/>
                </a:solidFill>
                <a:latin typeface="Courier"/>
              </a:rPr>
              <a:t>    </a:t>
            </a:r>
            <a:r>
              <a:rPr lang="en-CA" sz="1400" dirty="0" err="1">
                <a:solidFill>
                  <a:srgbClr val="003B4F"/>
                </a:solidFill>
                <a:latin typeface="Courier"/>
              </a:rPr>
              <a:t>deploy_date_time</a:t>
            </a:r>
            <a:r>
              <a:rPr lang="en-CA" sz="1400" dirty="0" err="1">
                <a:solidFill>
                  <a:srgbClr val="5E5E5E"/>
                </a:solidFill>
                <a:latin typeface="Courier"/>
              </a:rPr>
              <a:t>:</a:t>
            </a:r>
            <a:r>
              <a:rPr lang="en-CA" sz="1400" dirty="0" err="1">
                <a:solidFill>
                  <a:srgbClr val="003B4F"/>
                </a:solidFill>
                <a:latin typeface="Courier"/>
              </a:rPr>
              <a:t>expect_deploy_long</a:t>
            </a:r>
            <a:r>
              <a:rPr lang="en-CA" sz="1400" dirty="0">
                <a:solidFill>
                  <a:srgbClr val="003B4F"/>
                </a:solidFill>
                <a:latin typeface="Courier"/>
              </a:rPr>
              <a:t>, geometry</a:t>
            </a:r>
            <a:br>
              <a:rPr lang="en-CA" sz="1400" dirty="0"/>
            </a:br>
            <a:r>
              <a:rPr lang="en-CA" sz="1400" dirty="0">
                <a:solidFill>
                  <a:srgbClr val="003B4F"/>
                </a:solidFill>
                <a:latin typeface="Courier"/>
              </a:rPr>
              <a:t>  )</a:t>
            </a:r>
            <a:endParaRPr sz="1400" dirty="0">
              <a:solidFill>
                <a:srgbClr val="003B4F"/>
              </a:solidFill>
              <a:latin typeface="Courier"/>
            </a:endParaRPr>
          </a:p>
        </p:txBody>
      </p:sp>
    </p:spTree>
    <p:extLst>
      <p:ext uri="{BB962C8B-B14F-4D97-AF65-F5344CB8AC3E}">
        <p14:creationId xmlns:p14="http://schemas.microsoft.com/office/powerpoint/2010/main" val="39263281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Export as an excel and gpx formats</a:t>
            </a:r>
          </a:p>
        </p:txBody>
      </p:sp>
      <p:sp>
        <p:nvSpPr>
          <p:cNvPr id="3" name="Content Placeholder 2"/>
          <p:cNvSpPr>
            <a:spLocks noGrp="1"/>
          </p:cNvSpPr>
          <p:nvPr>
            <p:ph idx="1"/>
          </p:nvPr>
        </p:nvSpPr>
        <p:spPr>
          <a:xfrm>
            <a:off x="0" y="2638045"/>
            <a:ext cx="12193587" cy="4323587"/>
          </a:xfrm>
        </p:spPr>
        <p:txBody>
          <a:bodyPr>
            <a:normAutofit lnSpcReduction="10000"/>
          </a:bodyPr>
          <a:lstStyle/>
          <a:p>
            <a:pPr lvl="0"/>
            <a:r>
              <a:rPr dirty="0"/>
              <a:t>Then we will save as an excel and </a:t>
            </a:r>
            <a:r>
              <a:rPr dirty="0" err="1"/>
              <a:t>gpx</a:t>
            </a:r>
            <a:r>
              <a:rPr dirty="0"/>
              <a:t> file. To save as excel we will use </a:t>
            </a:r>
            <a:r>
              <a:rPr dirty="0">
                <a:hlinkClick r:id="rId2"/>
              </a:rPr>
              <a:t>{openxlsx}</a:t>
            </a:r>
            <a:r>
              <a:rPr dirty="0"/>
              <a:t>. You will notice that I don’t have it in the load packages area of this vignette. I have not placed it there for the purpose of how R builds vignettes but please add it to your load packages call. You will also need to replace </a:t>
            </a:r>
            <a:r>
              <a:rPr dirty="0">
                <a:latin typeface="Courier"/>
              </a:rPr>
              <a:t>"YOUR_FILE_PATH"</a:t>
            </a:r>
            <a:r>
              <a:rPr dirty="0"/>
              <a:t> with your file path for both saving as an excel and/or </a:t>
            </a:r>
            <a:r>
              <a:rPr dirty="0" err="1"/>
              <a:t>gpx</a:t>
            </a:r>
            <a:r>
              <a:rPr dirty="0"/>
              <a:t> file.</a:t>
            </a:r>
          </a:p>
          <a:p>
            <a:pPr indent="0">
              <a:buNone/>
            </a:pPr>
            <a:r>
              <a:rPr dirty="0">
                <a:solidFill>
                  <a:srgbClr val="5E5E5E"/>
                </a:solidFill>
                <a:latin typeface="Courier"/>
              </a:rPr>
              <a:t># save as excel</a:t>
            </a:r>
            <a:br>
              <a:rPr dirty="0"/>
            </a:br>
            <a:r>
              <a:rPr dirty="0" err="1">
                <a:solidFill>
                  <a:srgbClr val="003B4F"/>
                </a:solidFill>
                <a:latin typeface="Courier"/>
              </a:rPr>
              <a:t>openxlsx</a:t>
            </a:r>
            <a:r>
              <a:rPr dirty="0">
                <a:solidFill>
                  <a:srgbClr val="5E5E5E"/>
                </a:solidFill>
                <a:latin typeface="Courier"/>
              </a:rPr>
              <a:t>::</a:t>
            </a:r>
            <a:r>
              <a:rPr dirty="0" err="1">
                <a:solidFill>
                  <a:srgbClr val="4758AB"/>
                </a:solidFill>
                <a:latin typeface="Courier"/>
              </a:rPr>
              <a:t>write.xlsx</a:t>
            </a:r>
            <a:r>
              <a:rPr dirty="0">
                <a:solidFill>
                  <a:srgbClr val="003B4F"/>
                </a:solidFill>
                <a:latin typeface="Courier"/>
              </a:rPr>
              <a:t>(</a:t>
            </a:r>
            <a:r>
              <a:rPr dirty="0" err="1">
                <a:solidFill>
                  <a:srgbClr val="003B4F"/>
                </a:solidFill>
                <a:latin typeface="Courier"/>
              </a:rPr>
              <a:t>redeploy_sites</a:t>
            </a:r>
            <a:r>
              <a:rPr dirty="0">
                <a:solidFill>
                  <a:srgbClr val="003B4F"/>
                </a:solidFill>
                <a:latin typeface="Courier"/>
              </a:rPr>
              <a:t>, </a:t>
            </a:r>
            <a:r>
              <a:rPr dirty="0">
                <a:solidFill>
                  <a:srgbClr val="20794D"/>
                </a:solidFill>
                <a:latin typeface="Courier"/>
              </a:rPr>
              <a:t>"</a:t>
            </a:r>
            <a:r>
              <a:rPr dirty="0" err="1">
                <a:solidFill>
                  <a:srgbClr val="20794D"/>
                </a:solidFill>
                <a:latin typeface="Courier"/>
              </a:rPr>
              <a:t>YOUR_FILE_PATH.xlsx</a:t>
            </a:r>
            <a:r>
              <a:rPr dirty="0">
                <a:solidFill>
                  <a:srgbClr val="20794D"/>
                </a:solidFill>
                <a:latin typeface="Courier"/>
              </a:rPr>
              <a:t>"</a:t>
            </a:r>
            <a:r>
              <a:rPr dirty="0">
                <a:solidFill>
                  <a:srgbClr val="003B4F"/>
                </a:solidFill>
                <a:latin typeface="Courier"/>
              </a:rPr>
              <a:t>)</a:t>
            </a:r>
            <a:br>
              <a:rPr dirty="0"/>
            </a:br>
            <a:br>
              <a:rPr dirty="0"/>
            </a:br>
            <a:r>
              <a:rPr dirty="0">
                <a:solidFill>
                  <a:srgbClr val="5E5E5E"/>
                </a:solidFill>
                <a:latin typeface="Courier"/>
              </a:rPr>
              <a:t># save as </a:t>
            </a:r>
            <a:r>
              <a:rPr dirty="0" err="1">
                <a:solidFill>
                  <a:srgbClr val="5E5E5E"/>
                </a:solidFill>
                <a:latin typeface="Courier"/>
              </a:rPr>
              <a:t>gpx</a:t>
            </a:r>
            <a:br>
              <a:rPr dirty="0"/>
            </a:br>
            <a:r>
              <a:rPr dirty="0" err="1">
                <a:solidFill>
                  <a:srgbClr val="4758AB"/>
                </a:solidFill>
                <a:latin typeface="Courier"/>
              </a:rPr>
              <a:t>st_write</a:t>
            </a:r>
            <a:r>
              <a:rPr dirty="0">
                <a:solidFill>
                  <a:srgbClr val="003B4F"/>
                </a:solidFill>
                <a:latin typeface="Courier"/>
              </a:rPr>
              <a:t>(</a:t>
            </a:r>
            <a:r>
              <a:rPr dirty="0" err="1">
                <a:solidFill>
                  <a:srgbClr val="003B4F"/>
                </a:solidFill>
                <a:latin typeface="Courier"/>
              </a:rPr>
              <a:t>redeploy_sites</a:t>
            </a:r>
            <a:r>
              <a:rPr dirty="0">
                <a:solidFill>
                  <a:srgbClr val="003B4F"/>
                </a:solidFill>
                <a:latin typeface="Courier"/>
              </a:rPr>
              <a:t>, </a:t>
            </a:r>
            <a:r>
              <a:rPr dirty="0">
                <a:solidFill>
                  <a:srgbClr val="20794D"/>
                </a:solidFill>
                <a:latin typeface="Courier"/>
              </a:rPr>
              <a:t>"YOUR_FILE_PATH"</a:t>
            </a:r>
            <a:r>
              <a:rPr dirty="0">
                <a:solidFill>
                  <a:srgbClr val="003B4F"/>
                </a:solidFill>
                <a:latin typeface="Courier"/>
              </a:rPr>
              <a:t>, </a:t>
            </a:r>
            <a:r>
              <a:rPr dirty="0">
                <a:solidFill>
                  <a:srgbClr val="657422"/>
                </a:solidFill>
                <a:latin typeface="Courier"/>
              </a:rPr>
              <a:t>driver =</a:t>
            </a:r>
            <a:r>
              <a:rPr dirty="0">
                <a:solidFill>
                  <a:srgbClr val="003B4F"/>
                </a:solidFill>
                <a:latin typeface="Courier"/>
              </a:rPr>
              <a:t> </a:t>
            </a:r>
            <a:r>
              <a:rPr dirty="0">
                <a:solidFill>
                  <a:srgbClr val="20794D"/>
                </a:solidFill>
                <a:latin typeface="Courier"/>
              </a:rPr>
              <a:t>"GPX"</a:t>
            </a:r>
            <a:r>
              <a:rPr dirty="0">
                <a:solidFill>
                  <a:srgbClr val="003B4F"/>
                </a:solidFill>
                <a:latin typeface="Courier"/>
              </a:rPr>
              <a:t>)</a:t>
            </a:r>
          </a:p>
          <a:p>
            <a:pPr lvl="0"/>
            <a:r>
              <a:rPr dirty="0"/>
              <a:t>Now that you’ve created your excel and </a:t>
            </a:r>
            <a:r>
              <a:rPr dirty="0" err="1"/>
              <a:t>gpx</a:t>
            </a:r>
            <a:r>
              <a:rPr dirty="0"/>
              <a:t> file you can head out in the field to deploy your ranges transmitters for your study period. After the time period you will retriever your receivers, download the </a:t>
            </a:r>
            <a:r>
              <a:rPr dirty="0" err="1"/>
              <a:t>vrl</a:t>
            </a:r>
            <a:r>
              <a:rPr dirty="0"/>
              <a:t> files and create detection </a:t>
            </a:r>
            <a:r>
              <a:rPr dirty="0" err="1"/>
              <a:t>csvs</a:t>
            </a:r>
            <a:r>
              <a:rPr dirty="0"/>
              <a:t>. From there you can filter your range transmitters, calculate the number of heard in a day (e.g., 38) and divide it by the number you’re suppose to hear (e.g., 96), to get your daily detection efficiency. You can then model changes in daily detection efficiency over the course of the study. Congratulations you have now successfully calculated your receiver detection range over your study time period.</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6F650A-A56B-9390-3477-4991B1BC52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011EA9-3A39-3EA4-0ADE-E2A6048F0E19}"/>
              </a:ext>
            </a:extLst>
          </p:cNvPr>
          <p:cNvSpPr>
            <a:spLocks noGrp="1"/>
          </p:cNvSpPr>
          <p:nvPr>
            <p:ph type="title"/>
          </p:nvPr>
        </p:nvSpPr>
        <p:spPr>
          <a:xfrm>
            <a:off x="2231427" y="74676"/>
            <a:ext cx="7730735" cy="1188720"/>
          </a:xfrm>
        </p:spPr>
        <p:txBody>
          <a:bodyPr>
            <a:normAutofit/>
          </a:bodyPr>
          <a:lstStyle/>
          <a:p>
            <a:r>
              <a:rPr lang="en-CA" dirty="0"/>
              <a:t>Questions</a:t>
            </a:r>
            <a:endParaRPr dirty="0"/>
          </a:p>
        </p:txBody>
      </p:sp>
      <p:pic>
        <p:nvPicPr>
          <p:cNvPr id="5" name="Picture 4" descr="A group of floats tied to a rope&#10;&#10;Description automatically generated">
            <a:extLst>
              <a:ext uri="{FF2B5EF4-FFF2-40B4-BE49-F238E27FC236}">
                <a16:creationId xmlns:a16="http://schemas.microsoft.com/office/drawing/2014/main" id="{313C18D2-8D16-2892-7679-FF90C17064F4}"/>
              </a:ext>
            </a:extLst>
          </p:cNvPr>
          <p:cNvPicPr>
            <a:picLocks noChangeAspect="1"/>
          </p:cNvPicPr>
          <p:nvPr/>
        </p:nvPicPr>
        <p:blipFill>
          <a:blip r:embed="rId2"/>
          <a:stretch>
            <a:fillRect/>
          </a:stretch>
        </p:blipFill>
        <p:spPr>
          <a:xfrm>
            <a:off x="4281869" y="1328419"/>
            <a:ext cx="4091178" cy="5454905"/>
          </a:xfrm>
          <a:prstGeom prst="rect">
            <a:avLst/>
          </a:prstGeom>
        </p:spPr>
      </p:pic>
      <p:pic>
        <p:nvPicPr>
          <p:cNvPr id="6" name="Picture 5" descr="A body of water with fog and a boat in the distance&#10;&#10;Description automatically generated">
            <a:extLst>
              <a:ext uri="{FF2B5EF4-FFF2-40B4-BE49-F238E27FC236}">
                <a16:creationId xmlns:a16="http://schemas.microsoft.com/office/drawing/2014/main" id="{FA733E16-DE9A-A483-28A4-1E0B0CDAF67E}"/>
              </a:ext>
            </a:extLst>
          </p:cNvPr>
          <p:cNvPicPr>
            <a:picLocks noChangeAspect="1"/>
          </p:cNvPicPr>
          <p:nvPr/>
        </p:nvPicPr>
        <p:blipFill>
          <a:blip r:embed="rId3"/>
          <a:stretch>
            <a:fillRect/>
          </a:stretch>
        </p:blipFill>
        <p:spPr>
          <a:xfrm>
            <a:off x="143005" y="2580991"/>
            <a:ext cx="4003324" cy="4202333"/>
          </a:xfrm>
          <a:prstGeom prst="rect">
            <a:avLst/>
          </a:prstGeom>
        </p:spPr>
      </p:pic>
      <p:pic>
        <p:nvPicPr>
          <p:cNvPr id="7" name="Picture 6" descr="A boat on the water&#10;&#10;Description automatically generated">
            <a:extLst>
              <a:ext uri="{FF2B5EF4-FFF2-40B4-BE49-F238E27FC236}">
                <a16:creationId xmlns:a16="http://schemas.microsoft.com/office/drawing/2014/main" id="{94A5606E-503A-0A69-DD4A-B426B33B7DE3}"/>
              </a:ext>
            </a:extLst>
          </p:cNvPr>
          <p:cNvPicPr>
            <a:picLocks noChangeAspect="1"/>
          </p:cNvPicPr>
          <p:nvPr/>
        </p:nvPicPr>
        <p:blipFill>
          <a:blip r:embed="rId4"/>
          <a:stretch>
            <a:fillRect/>
          </a:stretch>
        </p:blipFill>
        <p:spPr>
          <a:xfrm>
            <a:off x="8644128" y="2429506"/>
            <a:ext cx="3265363" cy="4353818"/>
          </a:xfrm>
          <a:prstGeom prst="rect">
            <a:avLst/>
          </a:prstGeom>
        </p:spPr>
      </p:pic>
      <p:pic>
        <p:nvPicPr>
          <p:cNvPr id="4" name="Picture 3" descr="A picture containing icon&#10;&#10;Description automatically generated">
            <a:extLst>
              <a:ext uri="{FF2B5EF4-FFF2-40B4-BE49-F238E27FC236}">
                <a16:creationId xmlns:a16="http://schemas.microsoft.com/office/drawing/2014/main" id="{2BA66F16-27FE-0992-EC9C-FCE5E84B6EDA}"/>
              </a:ext>
            </a:extLst>
          </p:cNvPr>
          <p:cNvPicPr>
            <a:picLocks noChangeAspect="1"/>
          </p:cNvPicPr>
          <p:nvPr/>
        </p:nvPicPr>
        <p:blipFill>
          <a:blip r:embed="rId5"/>
          <a:stretch>
            <a:fillRect/>
          </a:stretch>
        </p:blipFill>
        <p:spPr>
          <a:xfrm>
            <a:off x="8644128" y="6066456"/>
            <a:ext cx="716868" cy="716868"/>
          </a:xfrm>
          <a:prstGeom prst="rect">
            <a:avLst/>
          </a:prstGeom>
        </p:spPr>
      </p:pic>
      <p:sp>
        <p:nvSpPr>
          <p:cNvPr id="9" name="Subtitle 2">
            <a:extLst>
              <a:ext uri="{FF2B5EF4-FFF2-40B4-BE49-F238E27FC236}">
                <a16:creationId xmlns:a16="http://schemas.microsoft.com/office/drawing/2014/main" id="{06EAF55E-9F4E-8DB7-7587-F77E8D521B66}"/>
              </a:ext>
            </a:extLst>
          </p:cNvPr>
          <p:cNvSpPr txBox="1">
            <a:spLocks/>
          </p:cNvSpPr>
          <p:nvPr/>
        </p:nvSpPr>
        <p:spPr>
          <a:xfrm>
            <a:off x="7228034" y="6424890"/>
            <a:ext cx="6802498" cy="1100645"/>
          </a:xfrm>
          <a:prstGeom prst="rect">
            <a:avLst/>
          </a:prstGeom>
          <a:noFill/>
        </p:spPr>
        <p:txBody>
          <a:bodyPr vert="horz" lIns="91440" tIns="45720" rIns="91440" bIns="45720" rtlCol="0">
            <a:noAutofit/>
          </a:bodyPr>
          <a:lstStyle>
            <a:lvl1pPr marL="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75000"/>
                    <a:lumOff val="25000"/>
                  </a:schemeClr>
                </a:solidFill>
                <a:latin typeface="+mn-lt"/>
                <a:ea typeface="+mn-ea"/>
                <a:cs typeface="+mn-cs"/>
              </a:defRPr>
            </a:lvl1pPr>
            <a:lvl2pPr marL="457200" indent="0" algn="ctr" defTabSz="914400" rtl="0" eaLnBrk="1" latinLnBrk="0" hangingPunct="1">
              <a:lnSpc>
                <a:spcPct val="100000"/>
              </a:lnSpc>
              <a:spcBef>
                <a:spcPts val="1000"/>
              </a:spcBef>
              <a:buClr>
                <a:schemeClr val="accent2"/>
              </a:buClr>
              <a:buFont typeface="Arial" panose="020B0604020202020204" pitchFamily="34" charset="0"/>
              <a:buNone/>
              <a:defRPr sz="2000" kern="1200">
                <a:solidFill>
                  <a:schemeClr val="tx1">
                    <a:lumMod val="85000"/>
                    <a:lumOff val="15000"/>
                  </a:schemeClr>
                </a:solidFill>
                <a:latin typeface="+mn-lt"/>
                <a:ea typeface="+mn-ea"/>
                <a:cs typeface="+mn-cs"/>
              </a:defRPr>
            </a:lvl2pPr>
            <a:lvl3pPr marL="914400" indent="0" algn="ctr" defTabSz="914400" rtl="0" eaLnBrk="1" latinLnBrk="0" hangingPunct="1">
              <a:lnSpc>
                <a:spcPct val="100000"/>
              </a:lnSpc>
              <a:spcBef>
                <a:spcPts val="1000"/>
              </a:spcBef>
              <a:buClr>
                <a:schemeClr val="accent2"/>
              </a:buClr>
              <a:buFont typeface="Arial" panose="020B0604020202020204" pitchFamily="34" charset="0"/>
              <a:buNone/>
              <a:defRPr sz="1800" kern="1200">
                <a:solidFill>
                  <a:schemeClr val="tx1">
                    <a:lumMod val="85000"/>
                    <a:lumOff val="15000"/>
                  </a:schemeClr>
                </a:solidFill>
                <a:latin typeface="+mn-lt"/>
                <a:ea typeface="+mn-ea"/>
                <a:cs typeface="+mn-cs"/>
              </a:defRPr>
            </a:lvl3pPr>
            <a:lvl4pPr marL="13716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4pPr>
            <a:lvl5pPr marL="18288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lumMod val="85000"/>
                    <a:lumOff val="15000"/>
                  </a:schemeClr>
                </a:solidFill>
                <a:latin typeface="+mn-lt"/>
                <a:ea typeface="+mn-ea"/>
                <a:cs typeface="+mn-cs"/>
              </a:defRPr>
            </a:lvl5pPr>
            <a:lvl6pPr marL="22860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1000"/>
              </a:spcBef>
              <a:buClr>
                <a:schemeClr val="accent2"/>
              </a:buClr>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8pPr>
            <a:lvl9pPr marL="3657600" indent="0" algn="ctr" defTabSz="914400" rtl="0" eaLnBrk="1" latinLnBrk="0" hangingPunct="1">
              <a:lnSpc>
                <a:spcPct val="100000"/>
              </a:lnSpc>
              <a:spcBef>
                <a:spcPts val="1000"/>
              </a:spcBef>
              <a:buClr>
                <a:schemeClr val="accent2"/>
              </a:buClr>
              <a:buFont typeface="Arial" panose="020B0604020202020204" pitchFamily="34" charset="0"/>
              <a:buNone/>
              <a:defRPr sz="1600" kern="1200" baseline="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
                <a:srgbClr val="9BAFB5"/>
              </a:buClr>
              <a:buSzTx/>
              <a:buFont typeface="Arial" panose="020B0604020202020204" pitchFamily="34" charset="0"/>
              <a:buNone/>
              <a:tabLst/>
              <a:defRPr/>
            </a:pPr>
            <a:r>
              <a:rPr kumimoji="0" lang="en-CA" sz="1700" b="0" i="0" u="none" strike="noStrike" kern="1200" cap="none" spc="0" normalizeH="0" baseline="0" noProof="0" dirty="0" err="1">
                <a:ln>
                  <a:noFill/>
                </a:ln>
                <a:solidFill>
                  <a:srgbClr val="FFFFFF">
                    <a:lumMod val="75000"/>
                    <a:lumOff val="25000"/>
                  </a:srgbClr>
                </a:solidFill>
                <a:effectLst/>
                <a:uLnTx/>
                <a:uFillTx/>
                <a:latin typeface="Gill Sans MT" panose="020B0502020104020203"/>
                <a:ea typeface="+mn-ea"/>
                <a:cs typeface="+mn-cs"/>
              </a:rPr>
              <a:t>Benjamin.Hlina@gmail.com</a:t>
            </a:r>
            <a:r>
              <a:rPr kumimoji="0" lang="en-CA" sz="1700" b="0" i="0" u="none" strike="noStrike" kern="1200" cap="none" spc="0" normalizeH="0" baseline="0" noProof="0" dirty="0">
                <a:ln>
                  <a:noFill/>
                </a:ln>
                <a:solidFill>
                  <a:srgbClr val="FFFFFF">
                    <a:lumMod val="75000"/>
                    <a:lumOff val="25000"/>
                  </a:srgbClr>
                </a:solidFill>
                <a:effectLst/>
                <a:uLnTx/>
                <a:uFillTx/>
                <a:latin typeface="Gill Sans MT" panose="020B0502020104020203"/>
                <a:ea typeface="+mn-ea"/>
                <a:cs typeface="+mn-cs"/>
              </a:rPr>
              <a:t> </a:t>
            </a:r>
          </a:p>
        </p:txBody>
      </p:sp>
    </p:spTree>
    <p:extLst>
      <p:ext uri="{BB962C8B-B14F-4D97-AF65-F5344CB8AC3E}">
        <p14:creationId xmlns:p14="http://schemas.microsoft.com/office/powerpoint/2010/main" val="249447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Why is Detection efficiency important</a:t>
            </a:r>
          </a:p>
        </p:txBody>
      </p:sp>
      <p:sp>
        <p:nvSpPr>
          <p:cNvPr id="3" name="Content Placeholder 2"/>
          <p:cNvSpPr>
            <a:spLocks noGrp="1"/>
          </p:cNvSpPr>
          <p:nvPr>
            <p:ph idx="1"/>
          </p:nvPr>
        </p:nvSpPr>
        <p:spPr/>
        <p:txBody>
          <a:bodyPr/>
          <a:lstStyle/>
          <a:p>
            <a:pPr lvl="0"/>
            <a:r>
              <a:rPr dirty="0"/>
              <a:t>Understand anomalies and caveats of acoustic telemetry</a:t>
            </a:r>
          </a:p>
          <a:p>
            <a:pPr lvl="0"/>
            <a:r>
              <a:rPr dirty="0"/>
              <a:t>Incorporate into analyzes</a:t>
            </a:r>
          </a:p>
        </p:txBody>
      </p:sp>
      <p:pic>
        <p:nvPicPr>
          <p:cNvPr id="3074" name="Picture 2" descr="Frontiers | Acoustic telemetry system as a novel approach for evaluating  the effective attraction of fish to artificial reefs">
            <a:extLst>
              <a:ext uri="{FF2B5EF4-FFF2-40B4-BE49-F238E27FC236}">
                <a16:creationId xmlns:a16="http://schemas.microsoft.com/office/drawing/2014/main" id="{C451CC55-E0EF-93F3-6466-8CA6068AB3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45024" y="3109434"/>
            <a:ext cx="6864230" cy="3632742"/>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1995B197-CD71-3388-FD6E-61E6E8CDE240}"/>
              </a:ext>
            </a:extLst>
          </p:cNvPr>
          <p:cNvSpPr txBox="1">
            <a:spLocks/>
          </p:cNvSpPr>
          <p:nvPr/>
        </p:nvSpPr>
        <p:spPr>
          <a:xfrm>
            <a:off x="846404" y="5740028"/>
            <a:ext cx="7730735" cy="310198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CA" dirty="0"/>
          </a:p>
        </p:txBody>
      </p:sp>
      <p:sp>
        <p:nvSpPr>
          <p:cNvPr id="5" name="Content Placeholder 2">
            <a:extLst>
              <a:ext uri="{FF2B5EF4-FFF2-40B4-BE49-F238E27FC236}">
                <a16:creationId xmlns:a16="http://schemas.microsoft.com/office/drawing/2014/main" id="{2D52DC79-2BE1-1F68-D8BB-62DF61643348}"/>
              </a:ext>
            </a:extLst>
          </p:cNvPr>
          <p:cNvSpPr txBox="1">
            <a:spLocks/>
          </p:cNvSpPr>
          <p:nvPr/>
        </p:nvSpPr>
        <p:spPr>
          <a:xfrm>
            <a:off x="10465444" y="6364987"/>
            <a:ext cx="1543810" cy="37718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CA" dirty="0">
                <a:solidFill>
                  <a:schemeClr val="bg1"/>
                </a:solidFill>
              </a:rPr>
              <a:t>Lyu et al. 2023</a:t>
            </a:r>
          </a:p>
          <a:p>
            <a:endParaRPr lang="en-CA"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How do we Measure Efficiency</a:t>
            </a:r>
          </a:p>
        </p:txBody>
      </p:sp>
      <p:sp>
        <p:nvSpPr>
          <p:cNvPr id="3" name="Content Placeholder 2"/>
          <p:cNvSpPr>
            <a:spLocks noGrp="1"/>
          </p:cNvSpPr>
          <p:nvPr>
            <p:ph idx="1"/>
          </p:nvPr>
        </p:nvSpPr>
        <p:spPr/>
        <p:txBody>
          <a:bodyPr/>
          <a:lstStyle/>
          <a:p>
            <a:pPr lvl="0"/>
            <a:r>
              <a:rPr dirty="0"/>
              <a:t>Continuously drift method</a:t>
            </a:r>
          </a:p>
          <a:p>
            <a:pPr lvl="0"/>
            <a:r>
              <a:rPr dirty="0"/>
              <a:t>Stationary tag method</a:t>
            </a:r>
          </a:p>
        </p:txBody>
      </p:sp>
      <p:pic>
        <p:nvPicPr>
          <p:cNvPr id="4" name="Picture 3">
            <a:extLst>
              <a:ext uri="{FF2B5EF4-FFF2-40B4-BE49-F238E27FC236}">
                <a16:creationId xmlns:a16="http://schemas.microsoft.com/office/drawing/2014/main" id="{7917A952-CDEE-B00E-E1D8-56C9204DB3A8}"/>
              </a:ext>
            </a:extLst>
          </p:cNvPr>
          <p:cNvPicPr>
            <a:picLocks noChangeAspect="1"/>
          </p:cNvPicPr>
          <p:nvPr/>
        </p:nvPicPr>
        <p:blipFill>
          <a:blip r:embed="rId2"/>
          <a:stretch>
            <a:fillRect/>
          </a:stretch>
        </p:blipFill>
        <p:spPr>
          <a:xfrm>
            <a:off x="4783106" y="3206496"/>
            <a:ext cx="7282890" cy="3651504"/>
          </a:xfrm>
          <a:prstGeom prst="rect">
            <a:avLst/>
          </a:prstGeom>
        </p:spPr>
      </p:pic>
      <p:sp>
        <p:nvSpPr>
          <p:cNvPr id="5" name="Content Placeholder 2">
            <a:extLst>
              <a:ext uri="{FF2B5EF4-FFF2-40B4-BE49-F238E27FC236}">
                <a16:creationId xmlns:a16="http://schemas.microsoft.com/office/drawing/2014/main" id="{CB1765AC-B972-F13C-1567-C1DF7E21A6BD}"/>
              </a:ext>
            </a:extLst>
          </p:cNvPr>
          <p:cNvSpPr txBox="1">
            <a:spLocks/>
          </p:cNvSpPr>
          <p:nvPr/>
        </p:nvSpPr>
        <p:spPr>
          <a:xfrm>
            <a:off x="10092794" y="6474814"/>
            <a:ext cx="1779238" cy="329184"/>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CA" sz="1600" dirty="0" err="1"/>
              <a:t>Loher</a:t>
            </a:r>
            <a:r>
              <a:rPr lang="en-CA" sz="1600" dirty="0"/>
              <a:t> et al. 2017</a:t>
            </a:r>
          </a:p>
          <a:p>
            <a:pPr marL="0" indent="0">
              <a:buNone/>
            </a:pPr>
            <a:endParaRPr lang="en-CA" dirty="0"/>
          </a:p>
          <a:p>
            <a:endParaRPr lang="en-CA"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Workshop Material</a:t>
            </a:r>
          </a:p>
        </p:txBody>
      </p:sp>
      <p:sp>
        <p:nvSpPr>
          <p:cNvPr id="3" name="Content Placeholder 2"/>
          <p:cNvSpPr>
            <a:spLocks noGrp="1"/>
          </p:cNvSpPr>
          <p:nvPr>
            <p:ph idx="1"/>
          </p:nvPr>
        </p:nvSpPr>
        <p:spPr>
          <a:xfrm>
            <a:off x="1" y="2153413"/>
            <a:ext cx="12193588" cy="4704588"/>
          </a:xfrm>
        </p:spPr>
        <p:txBody>
          <a:bodyPr>
            <a:normAutofit lnSpcReduction="10000"/>
          </a:bodyPr>
          <a:lstStyle/>
          <a:p>
            <a:pPr lvl="0"/>
            <a:r>
              <a:rPr sz="2000" dirty="0"/>
              <a:t>GitHub link to workshop material is the following:</a:t>
            </a:r>
          </a:p>
          <a:p>
            <a:pPr lvl="1" indent="0">
              <a:buNone/>
            </a:pPr>
            <a:r>
              <a:rPr sz="2000" dirty="0">
                <a:hlinkClick r:id="rId2"/>
              </a:rPr>
              <a:t>https://github.com/benjaminhlina/glatos-detection-efficiency</a:t>
            </a:r>
          </a:p>
          <a:p>
            <a:pPr lvl="1" indent="0">
              <a:buNone/>
            </a:pPr>
            <a:r>
              <a:rPr sz="2000" dirty="0"/>
              <a:t>On this page is the following code which will download the R script, quarto docs, and compiled html for this workshop.</a:t>
            </a:r>
            <a:endParaRPr lang="en-CA" sz="2000" dirty="0"/>
          </a:p>
          <a:p>
            <a:pPr lvl="1" indent="0">
              <a:buNone/>
            </a:pPr>
            <a:endParaRPr lang="en-CA" sz="2000" dirty="0"/>
          </a:p>
          <a:p>
            <a:r>
              <a:rPr lang="en-CA" sz="2000" dirty="0" err="1">
                <a:solidFill>
                  <a:srgbClr val="4758AB"/>
                </a:solidFill>
                <a:latin typeface="Courier"/>
              </a:rPr>
              <a:t>install.packages</a:t>
            </a:r>
            <a:r>
              <a:rPr lang="en-CA" sz="2000" dirty="0">
                <a:solidFill>
                  <a:srgbClr val="003B4F"/>
                </a:solidFill>
                <a:latin typeface="Courier"/>
              </a:rPr>
              <a:t>(</a:t>
            </a:r>
            <a:r>
              <a:rPr lang="en-CA" sz="2000" dirty="0">
                <a:solidFill>
                  <a:srgbClr val="20794D"/>
                </a:solidFill>
                <a:latin typeface="Courier"/>
              </a:rPr>
              <a:t>"</a:t>
            </a:r>
            <a:r>
              <a:rPr lang="en-CA" sz="2000" dirty="0" err="1">
                <a:solidFill>
                  <a:srgbClr val="20794D"/>
                </a:solidFill>
                <a:latin typeface="Courier"/>
              </a:rPr>
              <a:t>usethis</a:t>
            </a:r>
            <a:r>
              <a:rPr lang="en-CA" sz="2000" dirty="0">
                <a:solidFill>
                  <a:srgbClr val="20794D"/>
                </a:solidFill>
                <a:latin typeface="Courier"/>
              </a:rPr>
              <a:t>"</a:t>
            </a:r>
            <a:r>
              <a:rPr lang="en-CA" sz="2000" dirty="0">
                <a:solidFill>
                  <a:srgbClr val="003B4F"/>
                </a:solidFill>
                <a:latin typeface="Courier"/>
              </a:rPr>
              <a:t>)</a:t>
            </a:r>
            <a:br>
              <a:rPr lang="en-CA" sz="2000" dirty="0">
                <a:solidFill>
                  <a:srgbClr val="003B4F"/>
                </a:solidFill>
                <a:latin typeface="Courier"/>
              </a:rPr>
            </a:br>
            <a:br>
              <a:rPr lang="en-CA" sz="2000" dirty="0">
                <a:solidFill>
                  <a:srgbClr val="003B4F"/>
                </a:solidFill>
                <a:latin typeface="Courier"/>
              </a:rPr>
            </a:br>
            <a:endParaRPr lang="en-CA" sz="2000" dirty="0">
              <a:solidFill>
                <a:srgbClr val="003B4F"/>
              </a:solidFill>
              <a:latin typeface="Courier"/>
            </a:endParaRPr>
          </a:p>
          <a:p>
            <a:r>
              <a:rPr lang="en-CA" sz="2000" dirty="0" err="1">
                <a:solidFill>
                  <a:srgbClr val="003B4F"/>
                </a:solidFill>
                <a:latin typeface="Courier"/>
              </a:rPr>
              <a:t>usethis</a:t>
            </a:r>
            <a:r>
              <a:rPr lang="en-CA" sz="2000" dirty="0">
                <a:solidFill>
                  <a:srgbClr val="5E5E5E"/>
                </a:solidFill>
                <a:latin typeface="Courier"/>
              </a:rPr>
              <a:t>::</a:t>
            </a:r>
            <a:r>
              <a:rPr lang="en-CA" sz="2000" dirty="0" err="1">
                <a:solidFill>
                  <a:srgbClr val="4758AB"/>
                </a:solidFill>
                <a:latin typeface="Courier"/>
              </a:rPr>
              <a:t>use_course</a:t>
            </a:r>
            <a:r>
              <a:rPr lang="en-CA" sz="2000" dirty="0">
                <a:solidFill>
                  <a:srgbClr val="003B4F"/>
                </a:solidFill>
                <a:latin typeface="Courier"/>
              </a:rPr>
              <a:t>(</a:t>
            </a:r>
            <a:r>
              <a:rPr lang="en-CA" sz="2000" dirty="0">
                <a:solidFill>
                  <a:srgbClr val="20794D"/>
                </a:solidFill>
                <a:latin typeface="Courier"/>
              </a:rPr>
              <a:t>"https://</a:t>
            </a:r>
            <a:r>
              <a:rPr lang="en-CA" sz="2000" dirty="0" err="1">
                <a:solidFill>
                  <a:srgbClr val="20794D"/>
                </a:solidFill>
                <a:latin typeface="Courier"/>
              </a:rPr>
              <a:t>github.com</a:t>
            </a:r>
            <a:r>
              <a:rPr lang="en-CA" sz="2000" dirty="0">
                <a:solidFill>
                  <a:srgbClr val="20794D"/>
                </a:solidFill>
                <a:latin typeface="Courier"/>
              </a:rPr>
              <a:t>/</a:t>
            </a:r>
            <a:r>
              <a:rPr lang="en-CA" sz="2000" dirty="0" err="1">
                <a:solidFill>
                  <a:srgbClr val="20794D"/>
                </a:solidFill>
                <a:latin typeface="Courier"/>
              </a:rPr>
              <a:t>benjaminhlina</a:t>
            </a:r>
            <a:r>
              <a:rPr lang="en-CA" sz="2000" dirty="0">
                <a:solidFill>
                  <a:srgbClr val="20794D"/>
                </a:solidFill>
                <a:latin typeface="Courier"/>
              </a:rPr>
              <a:t>/</a:t>
            </a:r>
            <a:r>
              <a:rPr lang="en-CA" sz="2000" dirty="0" err="1">
                <a:solidFill>
                  <a:srgbClr val="20794D"/>
                </a:solidFill>
                <a:latin typeface="Courier"/>
              </a:rPr>
              <a:t>glatos</a:t>
            </a:r>
            <a:r>
              <a:rPr lang="en-CA" sz="2000" dirty="0">
                <a:solidFill>
                  <a:srgbClr val="20794D"/>
                </a:solidFill>
                <a:latin typeface="Courier"/>
              </a:rPr>
              <a:t>-detection-efficiency/archive/refs/heads/</a:t>
            </a:r>
            <a:r>
              <a:rPr lang="en-CA" sz="2000" dirty="0" err="1">
                <a:solidFill>
                  <a:srgbClr val="20794D"/>
                </a:solidFill>
                <a:latin typeface="Courier"/>
              </a:rPr>
              <a:t>main.zip</a:t>
            </a:r>
            <a:r>
              <a:rPr lang="en-CA" sz="2000" dirty="0">
                <a:solidFill>
                  <a:srgbClr val="20794D"/>
                </a:solidFill>
                <a:latin typeface="Courier"/>
              </a:rPr>
              <a:t>"</a:t>
            </a:r>
            <a:r>
              <a:rPr lang="en-CA" sz="2000" dirty="0">
                <a:solidFill>
                  <a:srgbClr val="003B4F"/>
                </a:solidFill>
                <a:latin typeface="Courier"/>
              </a:rPr>
              <a:t>)</a:t>
            </a:r>
          </a:p>
          <a:p>
            <a:pPr marL="0" indent="0">
              <a:buNone/>
            </a:pPr>
            <a:endParaRPr lang="en-CA" sz="2000" dirty="0">
              <a:hlinkClick r:id="rId3"/>
            </a:endParaRPr>
          </a:p>
          <a:p>
            <a:r>
              <a:rPr lang="en-CA" sz="2000" dirty="0"/>
              <a:t>You can also access soon access this vignette through {</a:t>
            </a:r>
            <a:r>
              <a:rPr lang="en-CA" sz="2000" dirty="0" err="1"/>
              <a:t>glatos</a:t>
            </a:r>
            <a:r>
              <a:rPr lang="en-CA" sz="2000" dirty="0"/>
              <a:t>} as well as at the </a:t>
            </a:r>
            <a:r>
              <a:rPr lang="en-CA" sz="2000" dirty="0" err="1"/>
              <a:t>folloing</a:t>
            </a:r>
            <a:r>
              <a:rPr lang="en-CA" sz="2000" dirty="0"/>
              <a:t> blog post </a:t>
            </a:r>
            <a:r>
              <a:rPr lang="en-CA" sz="2000" dirty="0">
                <a:hlinkClick r:id="rId3"/>
              </a:rPr>
              <a:t>https://blog.benjaminhlina.com/posts/post-with-code/detection-efficiency/</a:t>
            </a:r>
          </a:p>
          <a:p>
            <a:pPr lvl="0"/>
            <a:endParaRPr dirty="0">
              <a:hlinkClick r:id="rId3"/>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Stationary tag method overview</a:t>
            </a:r>
          </a:p>
        </p:txBody>
      </p:sp>
      <p:sp>
        <p:nvSpPr>
          <p:cNvPr id="3" name="Content Placeholder 2"/>
          <p:cNvSpPr>
            <a:spLocks noGrp="1"/>
          </p:cNvSpPr>
          <p:nvPr>
            <p:ph idx="1"/>
          </p:nvPr>
        </p:nvSpPr>
        <p:spPr>
          <a:xfrm>
            <a:off x="765670" y="2255808"/>
            <a:ext cx="10972800" cy="5257799"/>
          </a:xfrm>
        </p:spPr>
        <p:txBody>
          <a:bodyPr>
            <a:normAutofit/>
          </a:bodyPr>
          <a:lstStyle/>
          <a:p>
            <a:pPr marL="457189" indent="-457189">
              <a:buAutoNum type="arabicParenR"/>
            </a:pPr>
            <a:r>
              <a:rPr sz="1975" dirty="0"/>
              <a:t>Deploy range transmitter at set distances (e.g., 100, 250, 500, and 750 m)</a:t>
            </a:r>
          </a:p>
          <a:p>
            <a:pPr marL="457189" indent="-457189">
              <a:buAutoNum type="arabicParenR"/>
            </a:pPr>
            <a:r>
              <a:rPr sz="1975" dirty="0"/>
              <a:t>After 24 </a:t>
            </a:r>
            <a:r>
              <a:rPr sz="1975" dirty="0" err="1"/>
              <a:t>hr</a:t>
            </a:r>
            <a:r>
              <a:rPr sz="1975" dirty="0"/>
              <a:t> retrieve transmitters and receivers and download </a:t>
            </a:r>
            <a:r>
              <a:rPr sz="1975" dirty="0" err="1"/>
              <a:t>vrl</a:t>
            </a:r>
            <a:r>
              <a:rPr sz="1975" dirty="0"/>
              <a:t> files.</a:t>
            </a:r>
          </a:p>
          <a:p>
            <a:pPr marL="457189" indent="-457189">
              <a:buAutoNum type="arabicParenR"/>
            </a:pPr>
            <a:r>
              <a:rPr sz="1975" dirty="0"/>
              <a:t>Import </a:t>
            </a:r>
            <a:r>
              <a:rPr sz="1975" dirty="0" err="1"/>
              <a:t>vrl</a:t>
            </a:r>
            <a:r>
              <a:rPr sz="1975" dirty="0"/>
              <a:t> files, receiver, and transmitter location data into </a:t>
            </a:r>
            <a:r>
              <a:rPr sz="1975" dirty="0">
                <a:hlinkClick r:id="rId3"/>
              </a:rPr>
              <a:t>Fathom Central</a:t>
            </a:r>
            <a:r>
              <a:rPr sz="1975" dirty="0"/>
              <a:t> or </a:t>
            </a:r>
            <a:r>
              <a:rPr sz="1975" dirty="0">
                <a:hlinkClick r:id="rId4"/>
              </a:rPr>
              <a:t>Innovasea website</a:t>
            </a:r>
            <a:r>
              <a:rPr sz="1975" dirty="0"/>
              <a:t> or R.</a:t>
            </a:r>
          </a:p>
          <a:p>
            <a:pPr lvl="1" indent="0">
              <a:buNone/>
            </a:pPr>
            <a:r>
              <a:rPr sz="1975" dirty="0"/>
              <a:t>3a) Highly suggest doing multiple 24 </a:t>
            </a:r>
            <a:r>
              <a:rPr sz="1975" dirty="0" err="1"/>
              <a:t>hr</a:t>
            </a:r>
            <a:r>
              <a:rPr sz="1975" dirty="0"/>
              <a:t> deployments.</a:t>
            </a:r>
          </a:p>
          <a:p>
            <a:pPr lvl="1" indent="0">
              <a:buNone/>
            </a:pPr>
            <a:r>
              <a:rPr sz="1975" dirty="0"/>
              <a:t>3b) Calculate the detection efficiency for each distance over the 24 hr.</a:t>
            </a:r>
          </a:p>
          <a:p>
            <a:pPr marL="457189" indent="-457189">
              <a:buAutoNum type="arabicParenR"/>
            </a:pPr>
            <a:r>
              <a:rPr sz="1975" dirty="0"/>
              <a:t>Use preliminary range to </a:t>
            </a:r>
            <a:r>
              <a:rPr lang="en-CA" sz="1975" dirty="0"/>
              <a:t>estimate</a:t>
            </a:r>
            <a:r>
              <a:rPr sz="1975" dirty="0"/>
              <a:t> given distance using </a:t>
            </a:r>
            <a:r>
              <a:rPr sz="1975" dirty="0" err="1">
                <a:latin typeface="Courier"/>
              </a:rPr>
              <a:t>detection_range_model</a:t>
            </a:r>
            <a:r>
              <a:rPr sz="1975" dirty="0">
                <a:latin typeface="Courier"/>
              </a:rPr>
              <a:t>()</a:t>
            </a:r>
            <a:r>
              <a:rPr sz="1975" dirty="0"/>
              <a:t> from </a:t>
            </a:r>
            <a:r>
              <a:rPr sz="1975" dirty="0">
                <a:latin typeface="Courier"/>
              </a:rPr>
              <a:t>{</a:t>
            </a:r>
            <a:r>
              <a:rPr sz="1975" dirty="0" err="1">
                <a:latin typeface="Courier"/>
              </a:rPr>
              <a:t>glatos</a:t>
            </a:r>
            <a:r>
              <a:rPr sz="1975" dirty="0">
                <a:latin typeface="Courier"/>
              </a:rPr>
              <a:t>}</a:t>
            </a:r>
            <a:r>
              <a:rPr sz="1975" dirty="0"/>
              <a:t>. </a:t>
            </a:r>
            <a:endParaRPr lang="en-CA" sz="1975" dirty="0"/>
          </a:p>
          <a:p>
            <a:pPr marL="457189" indent="-457189">
              <a:buAutoNum type="arabicParenR"/>
            </a:pPr>
            <a:r>
              <a:rPr lang="en-CA" sz="1975" dirty="0"/>
              <a:t>Create redeployment locations at the distances the model estimates for the desired detection efficiency (e.g., 50%).</a:t>
            </a:r>
          </a:p>
          <a:p>
            <a:pPr marL="457189" indent="-457189">
              <a:buAutoNum type="arabicParenR"/>
            </a:pPr>
            <a:r>
              <a:rPr sz="1975" dirty="0"/>
              <a:t>Redeploy our range transmitters for a given duration (e.g., 6 month, 1 year), to determine changes in detection efficiency over the study period.</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Stationary tag method</a:t>
            </a:r>
          </a:p>
        </p:txBody>
      </p:sp>
      <p:sp>
        <p:nvSpPr>
          <p:cNvPr id="3" name="Content Placeholder 2"/>
          <p:cNvSpPr>
            <a:spLocks noGrp="1"/>
          </p:cNvSpPr>
          <p:nvPr>
            <p:ph idx="1"/>
          </p:nvPr>
        </p:nvSpPr>
        <p:spPr>
          <a:xfrm>
            <a:off x="1" y="2638045"/>
            <a:ext cx="12193588" cy="3020883"/>
          </a:xfrm>
        </p:spPr>
        <p:txBody>
          <a:bodyPr>
            <a:normAutofit/>
          </a:bodyPr>
          <a:lstStyle/>
          <a:p>
            <a:pPr marL="457189" indent="-457189">
              <a:buAutoNum type="arabicParenR"/>
            </a:pPr>
            <a:r>
              <a:rPr sz="2400" dirty="0"/>
              <a:t>Deploy range transmitter at set distances (e.g., 100, 250, 500, and 750 m) from the receiver you are wanting to range test for 24 hr. The range transmitters used in this vignette had a min delay of 840 s and max delay of 960 s but you could use continuous transmitters or transmitter with different delays.</a:t>
            </a:r>
          </a:p>
          <a:p>
            <a:pPr marL="457189" indent="-457189">
              <a:buAutoNum type="arabicParenR"/>
            </a:pPr>
            <a:r>
              <a:rPr sz="2400" dirty="0"/>
              <a:t>After 24 </a:t>
            </a:r>
            <a:r>
              <a:rPr sz="2400" dirty="0" err="1"/>
              <a:t>hr</a:t>
            </a:r>
            <a:r>
              <a:rPr sz="2400" dirty="0"/>
              <a:t> retrieve transmitters and receivers and download </a:t>
            </a:r>
            <a:r>
              <a:rPr sz="2400" dirty="0" err="1"/>
              <a:t>vrl</a:t>
            </a:r>
            <a:r>
              <a:rPr sz="2400" dirty="0"/>
              <a:t> files.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Intial deployment</a:t>
            </a:r>
          </a:p>
        </p:txBody>
      </p:sp>
      <p:sp>
        <p:nvSpPr>
          <p:cNvPr id="3" name="Content Placeholder 2"/>
          <p:cNvSpPr>
            <a:spLocks noGrp="1"/>
          </p:cNvSpPr>
          <p:nvPr>
            <p:ph idx="1"/>
          </p:nvPr>
        </p:nvSpPr>
        <p:spPr>
          <a:xfrm>
            <a:off x="143835" y="2153412"/>
            <a:ext cx="12193587" cy="4882551"/>
          </a:xfrm>
        </p:spPr>
        <p:txBody>
          <a:bodyPr>
            <a:noAutofit/>
          </a:bodyPr>
          <a:lstStyle/>
          <a:p>
            <a:pPr lvl="1"/>
            <a:r>
              <a:rPr sz="2300" dirty="0"/>
              <a:t>We will first load the desired packages.</a:t>
            </a:r>
            <a:r>
              <a:rPr lang="en-CA" sz="2300" dirty="0"/>
              <a:t> </a:t>
            </a:r>
            <a:r>
              <a:rPr lang="en-CA" sz="2300" dirty="0">
                <a:hlinkClick r:id="rId2"/>
              </a:rPr>
              <a:t>{dplyr}</a:t>
            </a:r>
            <a:r>
              <a:rPr lang="en-CA" sz="2300" dirty="0"/>
              <a:t>, </a:t>
            </a:r>
            <a:r>
              <a:rPr lang="en-CA" sz="2300" dirty="0">
                <a:hlinkClick r:id="rId3"/>
              </a:rPr>
              <a:t>{ggplot2}</a:t>
            </a:r>
            <a:r>
              <a:rPr lang="en-CA" sz="2300" dirty="0">
                <a:hlinkClick r:id="rId4"/>
              </a:rPr>
              <a:t> {mapview}</a:t>
            </a:r>
            <a:r>
              <a:rPr lang="en-CA" sz="2300" dirty="0">
                <a:hlinkClick r:id="rId5"/>
              </a:rPr>
              <a:t> {purrr}</a:t>
            </a:r>
            <a:r>
              <a:rPr lang="en-CA" sz="2300" dirty="0"/>
              <a:t> </a:t>
            </a:r>
            <a:r>
              <a:rPr lang="en-CA" sz="2300" dirty="0">
                <a:hlinkClick r:id="rId6"/>
              </a:rPr>
              <a:t>{sf}</a:t>
            </a:r>
            <a:endParaRPr lang="en-CA" sz="2300" dirty="0">
              <a:solidFill>
                <a:srgbClr val="5E5E5E"/>
              </a:solidFill>
              <a:latin typeface="Courier"/>
            </a:endParaRPr>
          </a:p>
          <a:p>
            <a:pPr lvl="0"/>
            <a:endParaRPr lang="en-CA" sz="2300" dirty="0">
              <a:hlinkClick r:id="rId3"/>
            </a:endParaRPr>
          </a:p>
          <a:p>
            <a:pPr lvl="1"/>
            <a:r>
              <a:rPr sz="2300" dirty="0">
                <a:hlinkClick r:id="rId7"/>
              </a:rPr>
              <a:t>{glatos}</a:t>
            </a:r>
            <a:r>
              <a:rPr lang="en-CA" sz="2300" dirty="0">
                <a:hlinkClick r:id="rId7"/>
              </a:rPr>
              <a:t> </a:t>
            </a:r>
            <a:r>
              <a:rPr lang="en-CA" sz="2300" dirty="0"/>
              <a:t> – remotes:: </a:t>
            </a:r>
            <a:r>
              <a:rPr lang="en-CA" sz="2300" dirty="0" err="1"/>
              <a:t>install_github</a:t>
            </a:r>
            <a:r>
              <a:rPr lang="en-CA" sz="2300" dirty="0"/>
              <a:t>(’</a:t>
            </a:r>
            <a:r>
              <a:rPr lang="en-CA" sz="2300" dirty="0" err="1"/>
              <a:t>benjaminhlina</a:t>
            </a:r>
            <a:r>
              <a:rPr lang="en-CA" sz="2300" dirty="0"/>
              <a:t>/</a:t>
            </a:r>
            <a:r>
              <a:rPr lang="en-CA" sz="2300" dirty="0" err="1"/>
              <a:t>glatos</a:t>
            </a:r>
            <a:r>
              <a:rPr lang="en-CA" sz="2300" dirty="0"/>
              <a:t>’, subdir = “</a:t>
            </a:r>
            <a:r>
              <a:rPr lang="en-CA" sz="2300" dirty="0" err="1"/>
              <a:t>detection_range_model</a:t>
            </a:r>
            <a:r>
              <a:rPr lang="en-CA" sz="2300" dirty="0"/>
              <a:t>”,  </a:t>
            </a:r>
            <a:r>
              <a:rPr lang="en-CA" sz="2300" dirty="0" err="1"/>
              <a:t>build_vignettes</a:t>
            </a:r>
            <a:r>
              <a:rPr lang="en-CA" sz="2300" dirty="0"/>
              <a:t> = TRUE)</a:t>
            </a:r>
            <a:endParaRPr lang="en-CA" sz="2300" dirty="0">
              <a:hlinkClick r:id="rId4"/>
            </a:endParaRPr>
          </a:p>
          <a:p>
            <a:pPr indent="0">
              <a:buNone/>
            </a:pPr>
            <a:r>
              <a:rPr sz="2300" dirty="0">
                <a:solidFill>
                  <a:srgbClr val="003B4F"/>
                </a:solidFill>
                <a:latin typeface="Courier"/>
              </a:rPr>
              <a:t>{</a:t>
            </a:r>
            <a:br>
              <a:rPr sz="2300" dirty="0"/>
            </a:br>
            <a:r>
              <a:rPr sz="2300" dirty="0">
                <a:solidFill>
                  <a:srgbClr val="003B4F"/>
                </a:solidFill>
                <a:latin typeface="Courier"/>
              </a:rPr>
              <a:t>  </a:t>
            </a:r>
            <a:r>
              <a:rPr sz="2300" dirty="0">
                <a:solidFill>
                  <a:srgbClr val="4758AB"/>
                </a:solidFill>
                <a:latin typeface="Courier"/>
              </a:rPr>
              <a:t>library</a:t>
            </a:r>
            <a:r>
              <a:rPr sz="2300" dirty="0">
                <a:solidFill>
                  <a:srgbClr val="003B4F"/>
                </a:solidFill>
                <a:latin typeface="Courier"/>
              </a:rPr>
              <a:t>(</a:t>
            </a:r>
            <a:r>
              <a:rPr sz="2300" dirty="0" err="1">
                <a:solidFill>
                  <a:srgbClr val="003B4F"/>
                </a:solidFill>
                <a:latin typeface="Courier"/>
              </a:rPr>
              <a:t>dplyr</a:t>
            </a:r>
            <a:r>
              <a:rPr sz="2300" dirty="0">
                <a:solidFill>
                  <a:srgbClr val="003B4F"/>
                </a:solidFill>
                <a:latin typeface="Courier"/>
              </a:rPr>
              <a:t>)</a:t>
            </a:r>
            <a:br>
              <a:rPr sz="2300" dirty="0"/>
            </a:br>
            <a:r>
              <a:rPr sz="2300" dirty="0">
                <a:solidFill>
                  <a:srgbClr val="003B4F"/>
                </a:solidFill>
                <a:latin typeface="Courier"/>
              </a:rPr>
              <a:t>  </a:t>
            </a:r>
            <a:r>
              <a:rPr sz="2300" dirty="0">
                <a:solidFill>
                  <a:srgbClr val="4758AB"/>
                </a:solidFill>
                <a:latin typeface="Courier"/>
              </a:rPr>
              <a:t>library</a:t>
            </a:r>
            <a:r>
              <a:rPr sz="2300" dirty="0">
                <a:solidFill>
                  <a:srgbClr val="003B4F"/>
                </a:solidFill>
                <a:latin typeface="Courier"/>
              </a:rPr>
              <a:t>(ggplot2)</a:t>
            </a:r>
            <a:br>
              <a:rPr sz="2300" dirty="0"/>
            </a:br>
            <a:r>
              <a:rPr sz="2300" dirty="0">
                <a:solidFill>
                  <a:srgbClr val="003B4F"/>
                </a:solidFill>
                <a:latin typeface="Courier"/>
              </a:rPr>
              <a:t>  </a:t>
            </a:r>
            <a:r>
              <a:rPr sz="2300" dirty="0">
                <a:solidFill>
                  <a:srgbClr val="4758AB"/>
                </a:solidFill>
                <a:latin typeface="Courier"/>
              </a:rPr>
              <a:t>library</a:t>
            </a:r>
            <a:r>
              <a:rPr sz="2300" dirty="0">
                <a:solidFill>
                  <a:srgbClr val="003B4F"/>
                </a:solidFill>
                <a:latin typeface="Courier"/>
              </a:rPr>
              <a:t>(</a:t>
            </a:r>
            <a:r>
              <a:rPr sz="2300" dirty="0" err="1">
                <a:solidFill>
                  <a:srgbClr val="003B4F"/>
                </a:solidFill>
                <a:latin typeface="Courier"/>
              </a:rPr>
              <a:t>glatos</a:t>
            </a:r>
            <a:r>
              <a:rPr sz="2300" dirty="0">
                <a:solidFill>
                  <a:srgbClr val="003B4F"/>
                </a:solidFill>
                <a:latin typeface="Courier"/>
              </a:rPr>
              <a:t>)</a:t>
            </a:r>
            <a:br>
              <a:rPr sz="2300" dirty="0"/>
            </a:br>
            <a:r>
              <a:rPr sz="2300" dirty="0">
                <a:solidFill>
                  <a:srgbClr val="003B4F"/>
                </a:solidFill>
                <a:latin typeface="Courier"/>
              </a:rPr>
              <a:t>  </a:t>
            </a:r>
            <a:r>
              <a:rPr sz="2300" dirty="0">
                <a:solidFill>
                  <a:srgbClr val="4758AB"/>
                </a:solidFill>
                <a:latin typeface="Courier"/>
              </a:rPr>
              <a:t>library</a:t>
            </a:r>
            <a:r>
              <a:rPr sz="2300" dirty="0">
                <a:solidFill>
                  <a:srgbClr val="003B4F"/>
                </a:solidFill>
                <a:latin typeface="Courier"/>
              </a:rPr>
              <a:t>(</a:t>
            </a:r>
            <a:r>
              <a:rPr sz="2300" dirty="0" err="1">
                <a:solidFill>
                  <a:srgbClr val="003B4F"/>
                </a:solidFill>
                <a:latin typeface="Courier"/>
              </a:rPr>
              <a:t>mapview</a:t>
            </a:r>
            <a:r>
              <a:rPr sz="2300" dirty="0">
                <a:solidFill>
                  <a:srgbClr val="003B4F"/>
                </a:solidFill>
                <a:latin typeface="Courier"/>
              </a:rPr>
              <a:t>)</a:t>
            </a:r>
            <a:br>
              <a:rPr sz="2300" dirty="0"/>
            </a:br>
            <a:r>
              <a:rPr sz="2300" dirty="0">
                <a:solidFill>
                  <a:srgbClr val="003B4F"/>
                </a:solidFill>
                <a:latin typeface="Courier"/>
              </a:rPr>
              <a:t>  </a:t>
            </a:r>
            <a:r>
              <a:rPr sz="2300" dirty="0">
                <a:solidFill>
                  <a:srgbClr val="4758AB"/>
                </a:solidFill>
                <a:latin typeface="Courier"/>
              </a:rPr>
              <a:t>library</a:t>
            </a:r>
            <a:r>
              <a:rPr sz="2300" dirty="0">
                <a:solidFill>
                  <a:srgbClr val="003B4F"/>
                </a:solidFill>
                <a:latin typeface="Courier"/>
              </a:rPr>
              <a:t>(</a:t>
            </a:r>
            <a:r>
              <a:rPr sz="2300" dirty="0" err="1">
                <a:solidFill>
                  <a:srgbClr val="003B4F"/>
                </a:solidFill>
                <a:latin typeface="Courier"/>
              </a:rPr>
              <a:t>purrr</a:t>
            </a:r>
            <a:r>
              <a:rPr sz="2300" dirty="0">
                <a:solidFill>
                  <a:srgbClr val="003B4F"/>
                </a:solidFill>
                <a:latin typeface="Courier"/>
              </a:rPr>
              <a:t>)</a:t>
            </a:r>
            <a:br>
              <a:rPr sz="2300" dirty="0"/>
            </a:br>
            <a:r>
              <a:rPr sz="2300" dirty="0">
                <a:solidFill>
                  <a:srgbClr val="003B4F"/>
                </a:solidFill>
                <a:latin typeface="Courier"/>
              </a:rPr>
              <a:t>  </a:t>
            </a:r>
            <a:r>
              <a:rPr sz="2300" dirty="0">
                <a:solidFill>
                  <a:srgbClr val="4758AB"/>
                </a:solidFill>
                <a:latin typeface="Courier"/>
              </a:rPr>
              <a:t>library</a:t>
            </a:r>
            <a:r>
              <a:rPr sz="2300" dirty="0">
                <a:solidFill>
                  <a:srgbClr val="003B4F"/>
                </a:solidFill>
                <a:latin typeface="Courier"/>
              </a:rPr>
              <a:t>(sf)</a:t>
            </a:r>
            <a:br>
              <a:rPr sz="2300" dirty="0"/>
            </a:br>
            <a:r>
              <a:rPr sz="2300" dirty="0">
                <a:solidFill>
                  <a:srgbClr val="003B4F"/>
                </a:solidFill>
                <a:latin typeface="Courier"/>
              </a:rPr>
              <a:t>}</a:t>
            </a:r>
          </a:p>
        </p:txBody>
      </p:sp>
    </p:spTree>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Parcel</Template>
  <TotalTime>138</TotalTime>
  <Words>4574</Words>
  <Application>Microsoft Macintosh PowerPoint</Application>
  <PresentationFormat>Custom</PresentationFormat>
  <Paragraphs>140</Paragraphs>
  <Slides>35</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Aptos</vt:lpstr>
      <vt:lpstr>Arial</vt:lpstr>
      <vt:lpstr>Courier</vt:lpstr>
      <vt:lpstr>Gill Sans MT</vt:lpstr>
      <vt:lpstr>Parcel</vt:lpstr>
      <vt:lpstr>Estimating Detection  Efficiency - Workshop</vt:lpstr>
      <vt:lpstr>What is detection efficiency</vt:lpstr>
      <vt:lpstr>Studies on Detection Efficiency</vt:lpstr>
      <vt:lpstr>Why is Detection efficiency important</vt:lpstr>
      <vt:lpstr>How do we Measure Efficiency</vt:lpstr>
      <vt:lpstr>Workshop Material</vt:lpstr>
      <vt:lpstr>Stationary tag method overview</vt:lpstr>
      <vt:lpstr>Stationary tag method</vt:lpstr>
      <vt:lpstr>Intial deployment</vt:lpstr>
      <vt:lpstr>Example dataset</vt:lpstr>
      <vt:lpstr>Convert to sf object</vt:lpstr>
      <vt:lpstr>Example receiver</vt:lpstr>
      <vt:lpstr>Create buffer rings at set distances</vt:lpstr>
      <vt:lpstr>Viewing deployment locations</vt:lpstr>
      <vt:lpstr>Select locations for deployment</vt:lpstr>
      <vt:lpstr>Select locations for deployment</vt:lpstr>
      <vt:lpstr>Select locations for deployment</vt:lpstr>
      <vt:lpstr>Export to excel and gpx formats</vt:lpstr>
      <vt:lpstr>Preliminary data download</vt:lpstr>
      <vt:lpstr>Analysis</vt:lpstr>
      <vt:lpstr>Load packages and data</vt:lpstr>
      <vt:lpstr>Calculate distances</vt:lpstr>
      <vt:lpstr>Using a third order polynomial</vt:lpstr>
      <vt:lpstr>Using a logit model</vt:lpstr>
      <vt:lpstr>Using a probit model</vt:lpstr>
      <vt:lpstr>Model Summmary</vt:lpstr>
      <vt:lpstr>Plot all three models</vt:lpstr>
      <vt:lpstr>Plot all three models</vt:lpstr>
      <vt:lpstr>Reployment - Create buffer ring</vt:lpstr>
      <vt:lpstr>Creating redployment locations</vt:lpstr>
      <vt:lpstr>Select redeployment location</vt:lpstr>
      <vt:lpstr>Select redeployment location</vt:lpstr>
      <vt:lpstr>Select redeployment location</vt:lpstr>
      <vt:lpstr>Export as an excel and gpx formats</vt:lpstr>
      <vt:lpstr>Questions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Detection Efficiency - Workshop</dc:title>
  <dc:creator>Benjamin L. Hlina, PhD Great Lakes Institute of Research, University of Windsor</dc:creator>
  <cp:keywords/>
  <cp:lastModifiedBy>Ben Hlina</cp:lastModifiedBy>
  <cp:revision>12</cp:revision>
  <dcterms:created xsi:type="dcterms:W3CDTF">2024-09-16T20:44:04Z</dcterms:created>
  <dcterms:modified xsi:type="dcterms:W3CDTF">2024-09-17T16:11:46Z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toc-title">
    <vt:lpwstr>Table of contents</vt:lpwstr>
  </property>
</Properties>
</file>